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4"/>
  </p:notesMasterIdLst>
  <p:sldIdLst>
    <p:sldId id="279" r:id="rId2"/>
    <p:sldId id="281" r:id="rId3"/>
  </p:sldIdLst>
  <p:sldSz cx="7559675" cy="106918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EC0"/>
    <a:srgbClr val="EF8B47"/>
    <a:srgbClr val="FF7C5D"/>
    <a:srgbClr val="FDF1E9"/>
    <a:srgbClr val="E5F4FF"/>
    <a:srgbClr val="B9E1FF"/>
    <a:srgbClr val="FF3300"/>
    <a:srgbClr val="EF8C07"/>
    <a:srgbClr val="FF8F75"/>
    <a:srgbClr val="75C4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93296810-A885-4BE3-A3E7-6D5BEEA58F35}">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934" autoAdjust="0"/>
    <p:restoredTop sz="96279" autoAdjust="0"/>
  </p:normalViewPr>
  <p:slideViewPr>
    <p:cSldViewPr snapToGrid="0">
      <p:cViewPr varScale="1">
        <p:scale>
          <a:sx n="69" d="100"/>
          <a:sy n="69" d="100"/>
        </p:scale>
        <p:origin x="354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8/10/relationships/authors" Targe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7"/>
            <a:ext cx="2949787" cy="498693"/>
          </a:xfrm>
          <a:prstGeom prst="rect">
            <a:avLst/>
          </a:prstGeom>
        </p:spPr>
        <p:txBody>
          <a:bodyPr vert="horz" lIns="91466" tIns="45734" rIns="91466" bIns="4573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7"/>
            <a:ext cx="2949787" cy="498693"/>
          </a:xfrm>
          <a:prstGeom prst="rect">
            <a:avLst/>
          </a:prstGeom>
        </p:spPr>
        <p:txBody>
          <a:bodyPr vert="horz" lIns="91466" tIns="45734" rIns="91466" bIns="45734" rtlCol="0"/>
          <a:lstStyle>
            <a:lvl1pPr algn="r">
              <a:defRPr sz="1200"/>
            </a:lvl1pPr>
          </a:lstStyle>
          <a:p>
            <a:fld id="{781EFE70-B85B-4D55-9C45-777D736D05B1}" type="datetimeFigureOut">
              <a:rPr kumimoji="1" lang="ja-JP" altLang="en-US" smtClean="0"/>
              <a:t>2025/4/8</a:t>
            </a:fld>
            <a:endParaRPr kumimoji="1" lang="ja-JP" altLang="en-US"/>
          </a:p>
        </p:txBody>
      </p:sp>
      <p:sp>
        <p:nvSpPr>
          <p:cNvPr id="4" name="スライド イメージ プレースホルダー 3"/>
          <p:cNvSpPr>
            <a:spLocks noGrp="1" noRot="1" noChangeAspect="1"/>
          </p:cNvSpPr>
          <p:nvPr>
            <p:ph type="sldImg" idx="2"/>
          </p:nvPr>
        </p:nvSpPr>
        <p:spPr>
          <a:xfrm>
            <a:off x="2217738" y="1243013"/>
            <a:ext cx="2371725" cy="3354387"/>
          </a:xfrm>
          <a:prstGeom prst="rect">
            <a:avLst/>
          </a:prstGeom>
          <a:noFill/>
          <a:ln w="12700">
            <a:solidFill>
              <a:prstClr val="black"/>
            </a:solidFill>
          </a:ln>
        </p:spPr>
        <p:txBody>
          <a:bodyPr vert="horz" lIns="91466" tIns="45734" rIns="91466" bIns="45734" rtlCol="0" anchor="ctr"/>
          <a:lstStyle/>
          <a:p>
            <a:endParaRPr lang="ja-JP" altLang="en-US"/>
          </a:p>
        </p:txBody>
      </p:sp>
      <p:sp>
        <p:nvSpPr>
          <p:cNvPr id="5" name="ノート プレースホルダー 4"/>
          <p:cNvSpPr>
            <a:spLocks noGrp="1"/>
          </p:cNvSpPr>
          <p:nvPr>
            <p:ph type="body" sz="quarter" idx="3"/>
          </p:nvPr>
        </p:nvSpPr>
        <p:spPr>
          <a:xfrm>
            <a:off x="680721" y="4783312"/>
            <a:ext cx="5445760" cy="3913614"/>
          </a:xfrm>
          <a:prstGeom prst="rect">
            <a:avLst/>
          </a:prstGeom>
        </p:spPr>
        <p:txBody>
          <a:bodyPr vert="horz" lIns="91466" tIns="45734" rIns="91466" bIns="4573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50"/>
            <a:ext cx="2949787" cy="498692"/>
          </a:xfrm>
          <a:prstGeom prst="rect">
            <a:avLst/>
          </a:prstGeom>
        </p:spPr>
        <p:txBody>
          <a:bodyPr vert="horz" lIns="91466" tIns="45734" rIns="91466" bIns="4573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50"/>
            <a:ext cx="2949787" cy="498692"/>
          </a:xfrm>
          <a:prstGeom prst="rect">
            <a:avLst/>
          </a:prstGeom>
        </p:spPr>
        <p:txBody>
          <a:bodyPr vert="horz" lIns="91466" tIns="45734" rIns="91466" bIns="45734" rtlCol="0" anchor="b"/>
          <a:lstStyle>
            <a:lvl1pPr algn="r">
              <a:defRPr sz="1200"/>
            </a:lvl1pPr>
          </a:lstStyle>
          <a:p>
            <a:fld id="{E40A4300-3366-4EE5-A8D5-EF2FFF32B520}" type="slidenum">
              <a:rPr kumimoji="1" lang="ja-JP" altLang="en-US" smtClean="0"/>
              <a:t>‹#›</a:t>
            </a:fld>
            <a:endParaRPr kumimoji="1" lang="ja-JP" altLang="en-US"/>
          </a:p>
        </p:txBody>
      </p:sp>
    </p:spTree>
    <p:extLst>
      <p:ext uri="{BB962C8B-B14F-4D97-AF65-F5344CB8AC3E}">
        <p14:creationId xmlns:p14="http://schemas.microsoft.com/office/powerpoint/2010/main" val="4278771514"/>
      </p:ext>
    </p:extLst>
  </p:cSld>
  <p:clrMap bg1="lt1" tx1="dk1" bg2="lt2" tx2="dk2" accent1="accent1" accent2="accent2" accent3="accent3" accent4="accent4" accent5="accent5" accent6="accent6" hlink="hlink" folHlink="folHlink"/>
  <p:notesStyle>
    <a:lvl1pPr marL="0" algn="l" defTabSz="995507" rtl="0" eaLnBrk="1" latinLnBrk="0" hangingPunct="1">
      <a:defRPr kumimoji="1" sz="1306" kern="1200">
        <a:solidFill>
          <a:schemeClr val="tx1"/>
        </a:solidFill>
        <a:latin typeface="+mn-lt"/>
        <a:ea typeface="+mn-ea"/>
        <a:cs typeface="+mn-cs"/>
      </a:defRPr>
    </a:lvl1pPr>
    <a:lvl2pPr marL="497754" algn="l" defTabSz="995507" rtl="0" eaLnBrk="1" latinLnBrk="0" hangingPunct="1">
      <a:defRPr kumimoji="1" sz="1306" kern="1200">
        <a:solidFill>
          <a:schemeClr val="tx1"/>
        </a:solidFill>
        <a:latin typeface="+mn-lt"/>
        <a:ea typeface="+mn-ea"/>
        <a:cs typeface="+mn-cs"/>
      </a:defRPr>
    </a:lvl2pPr>
    <a:lvl3pPr marL="995507" algn="l" defTabSz="995507" rtl="0" eaLnBrk="1" latinLnBrk="0" hangingPunct="1">
      <a:defRPr kumimoji="1" sz="1306" kern="1200">
        <a:solidFill>
          <a:schemeClr val="tx1"/>
        </a:solidFill>
        <a:latin typeface="+mn-lt"/>
        <a:ea typeface="+mn-ea"/>
        <a:cs typeface="+mn-cs"/>
      </a:defRPr>
    </a:lvl3pPr>
    <a:lvl4pPr marL="1493261" algn="l" defTabSz="995507" rtl="0" eaLnBrk="1" latinLnBrk="0" hangingPunct="1">
      <a:defRPr kumimoji="1" sz="1306" kern="1200">
        <a:solidFill>
          <a:schemeClr val="tx1"/>
        </a:solidFill>
        <a:latin typeface="+mn-lt"/>
        <a:ea typeface="+mn-ea"/>
        <a:cs typeface="+mn-cs"/>
      </a:defRPr>
    </a:lvl4pPr>
    <a:lvl5pPr marL="1991015" algn="l" defTabSz="995507" rtl="0" eaLnBrk="1" latinLnBrk="0" hangingPunct="1">
      <a:defRPr kumimoji="1" sz="1306" kern="1200">
        <a:solidFill>
          <a:schemeClr val="tx1"/>
        </a:solidFill>
        <a:latin typeface="+mn-lt"/>
        <a:ea typeface="+mn-ea"/>
        <a:cs typeface="+mn-cs"/>
      </a:defRPr>
    </a:lvl5pPr>
    <a:lvl6pPr marL="2488768" algn="l" defTabSz="995507" rtl="0" eaLnBrk="1" latinLnBrk="0" hangingPunct="1">
      <a:defRPr kumimoji="1" sz="1306" kern="1200">
        <a:solidFill>
          <a:schemeClr val="tx1"/>
        </a:solidFill>
        <a:latin typeface="+mn-lt"/>
        <a:ea typeface="+mn-ea"/>
        <a:cs typeface="+mn-cs"/>
      </a:defRPr>
    </a:lvl6pPr>
    <a:lvl7pPr marL="2986522" algn="l" defTabSz="995507" rtl="0" eaLnBrk="1" latinLnBrk="0" hangingPunct="1">
      <a:defRPr kumimoji="1" sz="1306" kern="1200">
        <a:solidFill>
          <a:schemeClr val="tx1"/>
        </a:solidFill>
        <a:latin typeface="+mn-lt"/>
        <a:ea typeface="+mn-ea"/>
        <a:cs typeface="+mn-cs"/>
      </a:defRPr>
    </a:lvl7pPr>
    <a:lvl8pPr marL="3484275" algn="l" defTabSz="995507" rtl="0" eaLnBrk="1" latinLnBrk="0" hangingPunct="1">
      <a:defRPr kumimoji="1" sz="1306" kern="1200">
        <a:solidFill>
          <a:schemeClr val="tx1"/>
        </a:solidFill>
        <a:latin typeface="+mn-lt"/>
        <a:ea typeface="+mn-ea"/>
        <a:cs typeface="+mn-cs"/>
      </a:defRPr>
    </a:lvl8pPr>
    <a:lvl9pPr marL="3982029" algn="l" defTabSz="995507" rtl="0" eaLnBrk="1" latinLnBrk="0" hangingPunct="1">
      <a:defRPr kumimoji="1" sz="1306"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7"/>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80"/>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44FA0AA-AAC9-49CF-AB69-725DB275BC55}" type="datetimeFigureOut">
              <a:rPr kumimoji="1" lang="ja-JP" altLang="en-US" smtClean="0"/>
              <a:t>2025/4/8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4AB6DA-D4B6-4A5A-87BB-901944EB9E91}" type="slidenum">
              <a:rPr kumimoji="1" lang="ja-JP" altLang="en-US" smtClean="0"/>
              <a:t>‹#›</a:t>
            </a:fld>
            <a:endParaRPr kumimoji="1" lang="ja-JP" altLang="en-US"/>
          </a:p>
        </p:txBody>
      </p:sp>
    </p:spTree>
    <p:extLst>
      <p:ext uri="{BB962C8B-B14F-4D97-AF65-F5344CB8AC3E}">
        <p14:creationId xmlns:p14="http://schemas.microsoft.com/office/powerpoint/2010/main" val="2577194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44FA0AA-AAC9-49CF-AB69-725DB275BC55}" type="datetimeFigureOut">
              <a:rPr kumimoji="1" lang="ja-JP" altLang="en-US" smtClean="0"/>
              <a:t>2025/4/8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4AB6DA-D4B6-4A5A-87BB-901944EB9E91}" type="slidenum">
              <a:rPr kumimoji="1" lang="ja-JP" altLang="en-US" smtClean="0"/>
              <a:t>‹#›</a:t>
            </a:fld>
            <a:endParaRPr kumimoji="1" lang="ja-JP" altLang="en-US"/>
          </a:p>
        </p:txBody>
      </p:sp>
    </p:spTree>
    <p:extLst>
      <p:ext uri="{BB962C8B-B14F-4D97-AF65-F5344CB8AC3E}">
        <p14:creationId xmlns:p14="http://schemas.microsoft.com/office/powerpoint/2010/main" val="1441757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2"/>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2"/>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44FA0AA-AAC9-49CF-AB69-725DB275BC55}" type="datetimeFigureOut">
              <a:rPr kumimoji="1" lang="ja-JP" altLang="en-US" smtClean="0"/>
              <a:t>2025/4/8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4AB6DA-D4B6-4A5A-87BB-901944EB9E91}" type="slidenum">
              <a:rPr kumimoji="1" lang="ja-JP" altLang="en-US" smtClean="0"/>
              <a:t>‹#›</a:t>
            </a:fld>
            <a:endParaRPr kumimoji="1" lang="ja-JP" altLang="en-US"/>
          </a:p>
        </p:txBody>
      </p:sp>
    </p:spTree>
    <p:extLst>
      <p:ext uri="{BB962C8B-B14F-4D97-AF65-F5344CB8AC3E}">
        <p14:creationId xmlns:p14="http://schemas.microsoft.com/office/powerpoint/2010/main" val="2984178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44FA0AA-AAC9-49CF-AB69-725DB275BC55}" type="datetimeFigureOut">
              <a:rPr kumimoji="1" lang="ja-JP" altLang="en-US" smtClean="0"/>
              <a:t>2025/4/8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4AB6DA-D4B6-4A5A-87BB-901944EB9E91}" type="slidenum">
              <a:rPr kumimoji="1" lang="ja-JP" altLang="en-US" smtClean="0"/>
              <a:t>‹#›</a:t>
            </a:fld>
            <a:endParaRPr kumimoji="1" lang="ja-JP" altLang="en-US"/>
          </a:p>
        </p:txBody>
      </p:sp>
    </p:spTree>
    <p:extLst>
      <p:ext uri="{BB962C8B-B14F-4D97-AF65-F5344CB8AC3E}">
        <p14:creationId xmlns:p14="http://schemas.microsoft.com/office/powerpoint/2010/main" val="289788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5"/>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44FA0AA-AAC9-49CF-AB69-725DB275BC55}" type="datetimeFigureOut">
              <a:rPr kumimoji="1" lang="ja-JP" altLang="en-US" smtClean="0"/>
              <a:t>2025/4/8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4AB6DA-D4B6-4A5A-87BB-901944EB9E91}" type="slidenum">
              <a:rPr kumimoji="1" lang="ja-JP" altLang="en-US" smtClean="0"/>
              <a:t>‹#›</a:t>
            </a:fld>
            <a:endParaRPr kumimoji="1" lang="ja-JP" altLang="en-US"/>
          </a:p>
        </p:txBody>
      </p:sp>
    </p:spTree>
    <p:extLst>
      <p:ext uri="{BB962C8B-B14F-4D97-AF65-F5344CB8AC3E}">
        <p14:creationId xmlns:p14="http://schemas.microsoft.com/office/powerpoint/2010/main" val="1074985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2"/>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2"/>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44FA0AA-AAC9-49CF-AB69-725DB275BC55}" type="datetimeFigureOut">
              <a:rPr kumimoji="1" lang="ja-JP" altLang="en-US" smtClean="0"/>
              <a:t>2025/4/8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94AB6DA-D4B6-4A5A-87BB-901944EB9E91}" type="slidenum">
              <a:rPr kumimoji="1" lang="ja-JP" altLang="en-US" smtClean="0"/>
              <a:t>‹#›</a:t>
            </a:fld>
            <a:endParaRPr kumimoji="1" lang="ja-JP" altLang="en-US"/>
          </a:p>
        </p:txBody>
      </p:sp>
    </p:spTree>
    <p:extLst>
      <p:ext uri="{BB962C8B-B14F-4D97-AF65-F5344CB8AC3E}">
        <p14:creationId xmlns:p14="http://schemas.microsoft.com/office/powerpoint/2010/main" val="3462341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7"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7"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44FA0AA-AAC9-49CF-AB69-725DB275BC55}" type="datetimeFigureOut">
              <a:rPr kumimoji="1" lang="ja-JP" altLang="en-US" smtClean="0"/>
              <a:t>2025/4/8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94AB6DA-D4B6-4A5A-87BB-901944EB9E91}" type="slidenum">
              <a:rPr kumimoji="1" lang="ja-JP" altLang="en-US" smtClean="0"/>
              <a:t>‹#›</a:t>
            </a:fld>
            <a:endParaRPr kumimoji="1" lang="ja-JP" altLang="en-US"/>
          </a:p>
        </p:txBody>
      </p:sp>
    </p:spTree>
    <p:extLst>
      <p:ext uri="{BB962C8B-B14F-4D97-AF65-F5344CB8AC3E}">
        <p14:creationId xmlns:p14="http://schemas.microsoft.com/office/powerpoint/2010/main" val="35482786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44FA0AA-AAC9-49CF-AB69-725DB275BC55}" type="datetimeFigureOut">
              <a:rPr kumimoji="1" lang="ja-JP" altLang="en-US" smtClean="0"/>
              <a:t>2025/4/8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94AB6DA-D4B6-4A5A-87BB-901944EB9E91}" type="slidenum">
              <a:rPr kumimoji="1" lang="ja-JP" altLang="en-US" smtClean="0"/>
              <a:t>‹#›</a:t>
            </a:fld>
            <a:endParaRPr kumimoji="1" lang="ja-JP" altLang="en-US"/>
          </a:p>
        </p:txBody>
      </p:sp>
    </p:spTree>
    <p:extLst>
      <p:ext uri="{BB962C8B-B14F-4D97-AF65-F5344CB8AC3E}">
        <p14:creationId xmlns:p14="http://schemas.microsoft.com/office/powerpoint/2010/main" val="3351552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4FA0AA-AAC9-49CF-AB69-725DB275BC55}" type="datetimeFigureOut">
              <a:rPr kumimoji="1" lang="ja-JP" altLang="en-US" smtClean="0"/>
              <a:t>2025/4/8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94AB6DA-D4B6-4A5A-87BB-901944EB9E91}" type="slidenum">
              <a:rPr kumimoji="1" lang="ja-JP" altLang="en-US" smtClean="0"/>
              <a:t>‹#›</a:t>
            </a:fld>
            <a:endParaRPr kumimoji="1" lang="ja-JP" altLang="en-US"/>
          </a:p>
        </p:txBody>
      </p:sp>
    </p:spTree>
    <p:extLst>
      <p:ext uri="{BB962C8B-B14F-4D97-AF65-F5344CB8AC3E}">
        <p14:creationId xmlns:p14="http://schemas.microsoft.com/office/powerpoint/2010/main" val="916497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8" y="1539427"/>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44FA0AA-AAC9-49CF-AB69-725DB275BC55}" type="datetimeFigureOut">
              <a:rPr kumimoji="1" lang="ja-JP" altLang="en-US" smtClean="0"/>
              <a:t>2025/4/8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94AB6DA-D4B6-4A5A-87BB-901944EB9E91}" type="slidenum">
              <a:rPr kumimoji="1" lang="ja-JP" altLang="en-US" smtClean="0"/>
              <a:t>‹#›</a:t>
            </a:fld>
            <a:endParaRPr kumimoji="1" lang="ja-JP" altLang="en-US"/>
          </a:p>
        </p:txBody>
      </p:sp>
    </p:spTree>
    <p:extLst>
      <p:ext uri="{BB962C8B-B14F-4D97-AF65-F5344CB8AC3E}">
        <p14:creationId xmlns:p14="http://schemas.microsoft.com/office/powerpoint/2010/main" val="4695537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8" y="1539427"/>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44FA0AA-AAC9-49CF-AB69-725DB275BC55}" type="datetimeFigureOut">
              <a:rPr kumimoji="1" lang="ja-JP" altLang="en-US" smtClean="0"/>
              <a:t>2025/4/8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94AB6DA-D4B6-4A5A-87BB-901944EB9E91}" type="slidenum">
              <a:rPr kumimoji="1" lang="ja-JP" altLang="en-US" smtClean="0"/>
              <a:t>‹#›</a:t>
            </a:fld>
            <a:endParaRPr kumimoji="1" lang="ja-JP" altLang="en-US"/>
          </a:p>
        </p:txBody>
      </p:sp>
    </p:spTree>
    <p:extLst>
      <p:ext uri="{BB962C8B-B14F-4D97-AF65-F5344CB8AC3E}">
        <p14:creationId xmlns:p14="http://schemas.microsoft.com/office/powerpoint/2010/main" val="174500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2"/>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A44FA0AA-AAC9-49CF-AB69-725DB275BC55}" type="datetimeFigureOut">
              <a:rPr kumimoji="1" lang="ja-JP" altLang="en-US" smtClean="0"/>
              <a:t>2025/4/8</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294AB6DA-D4B6-4A5A-87BB-901944EB9E91}" type="slidenum">
              <a:rPr kumimoji="1" lang="ja-JP" altLang="en-US" smtClean="0"/>
              <a:t>‹#›</a:t>
            </a:fld>
            <a:endParaRPr kumimoji="1" lang="ja-JP" altLang="en-US"/>
          </a:p>
        </p:txBody>
      </p:sp>
    </p:spTree>
    <p:extLst>
      <p:ext uri="{BB962C8B-B14F-4D97-AF65-F5344CB8AC3E}">
        <p14:creationId xmlns:p14="http://schemas.microsoft.com/office/powerpoint/2010/main" val="39018185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svg"/></Relationships>
</file>

<file path=ppt/slides/_rels/slide2.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png"/><Relationship Id="rId18" Type="http://schemas.openxmlformats.org/officeDocument/2006/relationships/image" Target="../media/image19.png"/><Relationship Id="rId3" Type="http://schemas.openxmlformats.org/officeDocument/2006/relationships/image" Target="../media/image7.svg"/><Relationship Id="rId21" Type="http://schemas.openxmlformats.org/officeDocument/2006/relationships/image" Target="../media/image21.png"/><Relationship Id="rId7" Type="http://schemas.openxmlformats.org/officeDocument/2006/relationships/image" Target="../media/image11.png"/><Relationship Id="rId12" Type="http://schemas.openxmlformats.org/officeDocument/2006/relationships/image" Target="../media/image16.svg"/><Relationship Id="rId17" Type="http://schemas.openxmlformats.org/officeDocument/2006/relationships/hyperlink" Target="https://www.mext.go.jp/a_menu/shotou/mushouka/1292214.htm" TargetMode="External"/><Relationship Id="rId2" Type="http://schemas.openxmlformats.org/officeDocument/2006/relationships/image" Target="../media/image6.png"/><Relationship Id="rId16" Type="http://schemas.openxmlformats.org/officeDocument/2006/relationships/image" Target="../media/image18.svg"/><Relationship Id="rId20" Type="http://schemas.openxmlformats.org/officeDocument/2006/relationships/hyperlink" Target="https://www.mext.go.jp/a_menu/shotou/mushouka/index.htm" TargetMode="External"/><Relationship Id="rId1" Type="http://schemas.openxmlformats.org/officeDocument/2006/relationships/slideLayout" Target="../slideLayouts/slideLayout1.x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svg"/><Relationship Id="rId15" Type="http://schemas.openxmlformats.org/officeDocument/2006/relationships/image" Target="../media/image17.png"/><Relationship Id="rId23" Type="http://schemas.openxmlformats.org/officeDocument/2006/relationships/image" Target="../media/image23.png"/><Relationship Id="rId10" Type="http://schemas.openxmlformats.org/officeDocument/2006/relationships/image" Target="../media/image14.png"/><Relationship Id="rId19" Type="http://schemas.openxmlformats.org/officeDocument/2006/relationships/image" Target="../media/image20.png"/><Relationship Id="rId4" Type="http://schemas.openxmlformats.org/officeDocument/2006/relationships/image" Target="../media/image8.png"/><Relationship Id="rId9" Type="http://schemas.openxmlformats.org/officeDocument/2006/relationships/image" Target="../media/image13.svg"/><Relationship Id="rId14" Type="http://schemas.openxmlformats.org/officeDocument/2006/relationships/hyperlink" Target="https://www.mext.go.jp/a_menu/shotou/mushouka/1292209.htm" TargetMode="External"/><Relationship Id="rId22" Type="http://schemas.openxmlformats.org/officeDocument/2006/relationships/image" Target="../media/image2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E0D64AE9-2BB6-0EF3-7F3F-71C43E8BD918}"/>
              </a:ext>
            </a:extLst>
          </p:cNvPr>
          <p:cNvSpPr/>
          <p:nvPr/>
        </p:nvSpPr>
        <p:spPr>
          <a:xfrm>
            <a:off x="159551" y="3792125"/>
            <a:ext cx="7229801" cy="3260754"/>
          </a:xfrm>
          <a:prstGeom prst="rect">
            <a:avLst/>
          </a:prstGeom>
          <a:solidFill>
            <a:srgbClr val="E5F4FF"/>
          </a:solidFill>
          <a:ln w="28575">
            <a:solidFill>
              <a:srgbClr val="E5F4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正方形/長方形 79">
            <a:extLst>
              <a:ext uri="{FF2B5EF4-FFF2-40B4-BE49-F238E27FC236}">
                <a16:creationId xmlns:a16="http://schemas.microsoft.com/office/drawing/2014/main" id="{80AF9BDC-CFA4-445C-B04B-13E78112AC86}"/>
              </a:ext>
            </a:extLst>
          </p:cNvPr>
          <p:cNvSpPr/>
          <p:nvPr/>
        </p:nvSpPr>
        <p:spPr>
          <a:xfrm>
            <a:off x="159551" y="181433"/>
            <a:ext cx="7229801" cy="3552890"/>
          </a:xfrm>
          <a:prstGeom prst="rect">
            <a:avLst/>
          </a:prstGeom>
          <a:solidFill>
            <a:srgbClr val="006E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15">
              <a:latin typeface="メイリオ" panose="020B0604030504040204" pitchFamily="50" charset="-128"/>
              <a:ea typeface="メイリオ" panose="020B0604030504040204" pitchFamily="50" charset="-128"/>
            </a:endParaRPr>
          </a:p>
        </p:txBody>
      </p:sp>
      <p:sp>
        <p:nvSpPr>
          <p:cNvPr id="2" name="角丸四角形 1"/>
          <p:cNvSpPr/>
          <p:nvPr/>
        </p:nvSpPr>
        <p:spPr>
          <a:xfrm>
            <a:off x="824157" y="838590"/>
            <a:ext cx="6284546" cy="2090377"/>
          </a:xfrm>
          <a:prstGeom prst="roundRect">
            <a:avLst>
              <a:gd name="adj" fmla="val 1190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tIns="36000" bIns="36000" rtlCol="0" anchor="ctr">
            <a:spAutoFit/>
          </a:bodyPr>
          <a:lstStyle/>
          <a:p>
            <a:r>
              <a:rPr kumimoji="1" lang="ja-JP" altLang="en-US" sz="6000" b="1" dirty="0">
                <a:solidFill>
                  <a:schemeClr val="bg1"/>
                </a:solidFill>
                <a:latin typeface="UD デジタル 教科書体 NP" panose="02020400000000000000" pitchFamily="18" charset="-128"/>
                <a:ea typeface="UD デジタル 教科書体 NP" panose="02020400000000000000" pitchFamily="18" charset="-128"/>
              </a:rPr>
              <a:t>高校生の</a:t>
            </a:r>
            <a:endParaRPr kumimoji="1" lang="en-US" altLang="ja-JP" sz="6000" b="1" dirty="0">
              <a:solidFill>
                <a:schemeClr val="bg1"/>
              </a:solidFill>
              <a:latin typeface="UD デジタル 教科書体 NP" panose="02020400000000000000" pitchFamily="18" charset="-128"/>
              <a:ea typeface="UD デジタル 教科書体 NP" panose="02020400000000000000" pitchFamily="18" charset="-128"/>
            </a:endParaRPr>
          </a:p>
          <a:p>
            <a:r>
              <a:rPr kumimoji="1" lang="ja-JP" altLang="en-US" sz="6000" b="1" dirty="0">
                <a:solidFill>
                  <a:schemeClr val="bg1"/>
                </a:solidFill>
                <a:latin typeface="UD デジタル 教科書体 NP" panose="02020400000000000000" pitchFamily="18" charset="-128"/>
                <a:ea typeface="UD デジタル 教科書体 NP" panose="02020400000000000000" pitchFamily="18" charset="-128"/>
              </a:rPr>
              <a:t>学びを支えます。</a:t>
            </a:r>
          </a:p>
        </p:txBody>
      </p:sp>
      <p:sp>
        <p:nvSpPr>
          <p:cNvPr id="128" name="四角形: 角を丸くする 127">
            <a:extLst>
              <a:ext uri="{FF2B5EF4-FFF2-40B4-BE49-F238E27FC236}">
                <a16:creationId xmlns:a16="http://schemas.microsoft.com/office/drawing/2014/main" id="{172B3DBA-CBB0-44AD-A233-35F96C5C8AFE}"/>
              </a:ext>
            </a:extLst>
          </p:cNvPr>
          <p:cNvSpPr/>
          <p:nvPr/>
        </p:nvSpPr>
        <p:spPr>
          <a:xfrm>
            <a:off x="824157" y="3254961"/>
            <a:ext cx="5925564" cy="353040"/>
          </a:xfrm>
          <a:prstGeom prst="roundRect">
            <a:avLst>
              <a:gd name="adj" fmla="val 50000"/>
            </a:avLst>
          </a:prstGeom>
          <a:solidFill>
            <a:srgbClr val="B9E1FF"/>
          </a:solidFill>
          <a:ln>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lvl="0" algn="ctr">
              <a:defRPr/>
            </a:pPr>
            <a:r>
              <a:rPr kumimoji="1" lang="ja-JP" altLang="en-US" sz="1600" dirty="0">
                <a:solidFill>
                  <a:srgbClr val="006EC0"/>
                </a:solidFill>
                <a:latin typeface="UD デジタル 教科書体 NP" panose="02020400000000000000" pitchFamily="18" charset="-128"/>
                <a:ea typeface="UD デジタル 教科書体 NP" panose="02020400000000000000" pitchFamily="18" charset="-128"/>
              </a:rPr>
              <a:t>高等学校等就学支援金の所得制限の一部を事実上撤廃</a:t>
            </a:r>
            <a:endParaRPr kumimoji="1" lang="en-US" altLang="ja-JP" sz="1600" dirty="0">
              <a:solidFill>
                <a:srgbClr val="006EC0"/>
              </a:solidFill>
              <a:latin typeface="UD デジタル 教科書体 NP" panose="02020400000000000000" pitchFamily="18" charset="-128"/>
              <a:ea typeface="UD デジタル 教科書体 NP" panose="02020400000000000000" pitchFamily="18" charset="-128"/>
            </a:endParaRPr>
          </a:p>
        </p:txBody>
      </p:sp>
      <p:sp>
        <p:nvSpPr>
          <p:cNvPr id="3" name="正方形/長方形 2">
            <a:extLst>
              <a:ext uri="{FF2B5EF4-FFF2-40B4-BE49-F238E27FC236}">
                <a16:creationId xmlns:a16="http://schemas.microsoft.com/office/drawing/2014/main" id="{4C76F892-B313-4F3A-8ED1-2200FED2743B}"/>
              </a:ext>
            </a:extLst>
          </p:cNvPr>
          <p:cNvSpPr/>
          <p:nvPr/>
        </p:nvSpPr>
        <p:spPr>
          <a:xfrm>
            <a:off x="164936" y="7127932"/>
            <a:ext cx="7229801" cy="3413442"/>
          </a:xfrm>
          <a:prstGeom prst="rect">
            <a:avLst/>
          </a:prstGeom>
          <a:noFill/>
          <a:ln w="19050">
            <a:solidFill>
              <a:srgbClr val="006E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角丸四角形 31">
            <a:extLst>
              <a:ext uri="{FF2B5EF4-FFF2-40B4-BE49-F238E27FC236}">
                <a16:creationId xmlns:a16="http://schemas.microsoft.com/office/drawing/2014/main" id="{E42741B1-A87C-AD36-28E8-6E7B44AFE3D8}"/>
              </a:ext>
            </a:extLst>
          </p:cNvPr>
          <p:cNvSpPr/>
          <p:nvPr/>
        </p:nvSpPr>
        <p:spPr>
          <a:xfrm>
            <a:off x="425766" y="6695562"/>
            <a:ext cx="6933106" cy="330942"/>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177800" indent="-177800" algn="just">
              <a:lnSpc>
                <a:spcPct val="110000"/>
              </a:lnSpc>
            </a:pPr>
            <a:r>
              <a:rPr kumimoji="1" lang="en-US" altLang="ja-JP"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※1</a:t>
            </a: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　令和８年度からの所得制限の撤廃や私立高校等の加算額の引き上げも含めたいわゆる「高校授業料の無償化」を別途検討中です。</a:t>
            </a:r>
            <a:endParaRPr kumimoji="1" lang="en-US" altLang="ja-JP"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a:p>
            <a:pPr marL="177800" indent="-177800" algn="just">
              <a:lnSpc>
                <a:spcPct val="110000"/>
              </a:lnSpc>
            </a:pPr>
            <a:r>
              <a:rPr kumimoji="1" lang="en-US" altLang="ja-JP"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※2</a:t>
            </a: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　</a:t>
            </a:r>
            <a:r>
              <a:rPr kumimoji="1" lang="en-US" altLang="ja-JP"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11</a:t>
            </a: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万</a:t>
            </a:r>
            <a:r>
              <a:rPr kumimoji="1" lang="en-US" altLang="ja-JP"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8,800</a:t>
            </a: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円は上限額。学校種により異なることがあります。</a:t>
            </a:r>
            <a:endParaRPr lang="en-US" altLang="ja-JP"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7" name="角丸四角形 31">
            <a:extLst>
              <a:ext uri="{FF2B5EF4-FFF2-40B4-BE49-F238E27FC236}">
                <a16:creationId xmlns:a16="http://schemas.microsoft.com/office/drawing/2014/main" id="{B3098C51-4361-ECE3-5677-97E3A64D8903}"/>
              </a:ext>
            </a:extLst>
          </p:cNvPr>
          <p:cNvSpPr/>
          <p:nvPr/>
        </p:nvSpPr>
        <p:spPr>
          <a:xfrm>
            <a:off x="397548" y="3873880"/>
            <a:ext cx="6764578" cy="430334"/>
          </a:xfrm>
          <a:prstGeom prst="roundRect">
            <a:avLst>
              <a:gd name="adj" fmla="val 20056"/>
            </a:avLst>
          </a:prstGeom>
          <a:solidFill>
            <a:srgbClr val="EF8B47"/>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chorCtr="0">
            <a:noAutofit/>
          </a:bodyPr>
          <a:lstStyle/>
          <a:p>
            <a:pPr algn="ctr">
              <a:lnSpc>
                <a:spcPct val="110000"/>
              </a:lnSpc>
            </a:pPr>
            <a:r>
              <a:rPr lang="ja-JP" altLang="en-US" sz="2000" b="1" dirty="0">
                <a:solidFill>
                  <a:schemeClr val="bg1"/>
                </a:solidFill>
                <a:latin typeface="UD デジタル 教科書体 NP" panose="02020400000000000000" pitchFamily="18" charset="-128"/>
                <a:ea typeface="UD デジタル 教科書体 NP" panose="02020400000000000000" pitchFamily="18" charset="-128"/>
              </a:rPr>
              <a:t>「所得制限の一部の事実上撤廃」とは？</a:t>
            </a:r>
            <a:endParaRPr kumimoji="1" lang="ja-JP" altLang="en-US" sz="2000" dirty="0">
              <a:solidFill>
                <a:schemeClr val="bg1"/>
              </a:solidFill>
              <a:latin typeface="UD デジタル 教科書体 NP" panose="02020400000000000000" pitchFamily="18" charset="-128"/>
              <a:ea typeface="UD デジタル 教科書体 NP" panose="02020400000000000000" pitchFamily="18" charset="-128"/>
            </a:endParaRPr>
          </a:p>
        </p:txBody>
      </p:sp>
      <p:sp>
        <p:nvSpPr>
          <p:cNvPr id="9" name="テキスト ボックス 8">
            <a:extLst>
              <a:ext uri="{FF2B5EF4-FFF2-40B4-BE49-F238E27FC236}">
                <a16:creationId xmlns:a16="http://schemas.microsoft.com/office/drawing/2014/main" id="{24288A70-108E-EE30-ECEB-C801A15969A8}"/>
              </a:ext>
            </a:extLst>
          </p:cNvPr>
          <p:cNvSpPr txBox="1"/>
          <p:nvPr/>
        </p:nvSpPr>
        <p:spPr>
          <a:xfrm>
            <a:off x="5989677" y="286405"/>
            <a:ext cx="1280425" cy="216970"/>
          </a:xfrm>
          <a:prstGeom prst="roundRect">
            <a:avLst>
              <a:gd name="adj" fmla="val 0"/>
            </a:avLst>
          </a:prstGeom>
          <a:solidFill>
            <a:schemeClr val="bg1"/>
          </a:solidFill>
          <a:ln w="25400">
            <a:solidFill>
              <a:schemeClr val="bg1"/>
            </a:solidFill>
          </a:ln>
        </p:spPr>
        <p:txBody>
          <a:bodyPr wrap="square" lIns="36000" tIns="36000" rIns="36000" bIns="36000" rtlCol="0" anchor="ctr" anchorCtr="0">
            <a:noAutofit/>
          </a:bodyPr>
          <a:lstStyle/>
          <a:p>
            <a:pPr algn="ctr"/>
            <a:r>
              <a:rPr kumimoji="1" lang="ja-JP" altLang="en-US" sz="1100" dirty="0">
                <a:solidFill>
                  <a:srgbClr val="005EA4"/>
                </a:solidFill>
                <a:latin typeface="UD デジタル 教科書体 NP" panose="02020400000000000000" pitchFamily="18" charset="-128"/>
                <a:ea typeface="UD デジタル 教科書体 NP" panose="02020400000000000000" pitchFamily="18" charset="-128"/>
              </a:rPr>
              <a:t>令和</a:t>
            </a:r>
            <a:r>
              <a:rPr kumimoji="1" lang="en-US" altLang="ja-JP" sz="1100" dirty="0">
                <a:solidFill>
                  <a:srgbClr val="005EA4"/>
                </a:solidFill>
                <a:latin typeface="UD デジタル 教科書体 NP" panose="02020400000000000000" pitchFamily="18" charset="-128"/>
                <a:ea typeface="UD デジタル 教科書体 NP" panose="02020400000000000000" pitchFamily="18" charset="-128"/>
              </a:rPr>
              <a:t>7</a:t>
            </a:r>
            <a:r>
              <a:rPr kumimoji="1" lang="ja-JP" altLang="en-US" sz="1100" dirty="0">
                <a:solidFill>
                  <a:srgbClr val="005EA4"/>
                </a:solidFill>
                <a:latin typeface="UD デジタル 教科書体 NP" panose="02020400000000000000" pitchFamily="18" charset="-128"/>
                <a:ea typeface="UD デジタル 教科書体 NP" panose="02020400000000000000" pitchFamily="18" charset="-128"/>
              </a:rPr>
              <a:t>年度版</a:t>
            </a:r>
          </a:p>
        </p:txBody>
      </p:sp>
      <p:sp>
        <p:nvSpPr>
          <p:cNvPr id="18" name="テキスト ボックス 17">
            <a:extLst>
              <a:ext uri="{FF2B5EF4-FFF2-40B4-BE49-F238E27FC236}">
                <a16:creationId xmlns:a16="http://schemas.microsoft.com/office/drawing/2014/main" id="{CAF76849-12CA-FACC-2EAD-AF974CB6708C}"/>
              </a:ext>
            </a:extLst>
          </p:cNvPr>
          <p:cNvSpPr txBox="1"/>
          <p:nvPr/>
        </p:nvSpPr>
        <p:spPr>
          <a:xfrm>
            <a:off x="504847" y="10171680"/>
            <a:ext cx="5934051" cy="369332"/>
          </a:xfrm>
          <a:prstGeom prst="rect">
            <a:avLst/>
          </a:prstGeom>
          <a:noFill/>
        </p:spPr>
        <p:txBody>
          <a:bodyPr wrap="square" rtlCol="0">
            <a:spAutoFit/>
          </a:bodyPr>
          <a:lstStyle/>
          <a:p>
            <a:r>
              <a:rPr lang="en-US" altLang="ja-JP"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※3</a:t>
            </a:r>
            <a:r>
              <a:rPr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　</a:t>
            </a: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私立高校（通信制）は</a:t>
            </a:r>
            <a:r>
              <a:rPr kumimoji="1" lang="en-US" altLang="ja-JP"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29</a:t>
            </a: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万</a:t>
            </a:r>
            <a:r>
              <a:rPr kumimoji="1" lang="en-US" altLang="ja-JP"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7,000</a:t>
            </a: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円、国公立の高等専門学校（</a:t>
            </a:r>
            <a:r>
              <a:rPr kumimoji="1" lang="en-US" altLang="ja-JP"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1</a:t>
            </a: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a:t>
            </a:r>
            <a:r>
              <a:rPr kumimoji="1" lang="en-US" altLang="ja-JP"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3</a:t>
            </a: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年）は</a:t>
            </a:r>
            <a:r>
              <a:rPr kumimoji="1" lang="en-US" altLang="ja-JP"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23</a:t>
            </a: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万</a:t>
            </a:r>
            <a:r>
              <a:rPr kumimoji="1" lang="en-US" altLang="ja-JP"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4,600</a:t>
            </a: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円が支給上限額</a:t>
            </a:r>
            <a:endParaRPr kumimoji="1" lang="en-US" altLang="ja-JP"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a:p>
            <a:r>
              <a:rPr lang="en-US" altLang="ja-JP"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※4</a:t>
            </a:r>
            <a:r>
              <a:rPr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　年収は両親の一方が働き、高校生１人（１６歳以上）・中学生１人の４人世帯の目安</a:t>
            </a:r>
            <a:endParaRPr lang="en-US" altLang="ja-JP"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cxnSp>
        <p:nvCxnSpPr>
          <p:cNvPr id="29" name="直線コネクタ 28">
            <a:extLst>
              <a:ext uri="{FF2B5EF4-FFF2-40B4-BE49-F238E27FC236}">
                <a16:creationId xmlns:a16="http://schemas.microsoft.com/office/drawing/2014/main" id="{AE2511EF-61B2-64D5-5981-45A339412ADD}"/>
              </a:ext>
            </a:extLst>
          </p:cNvPr>
          <p:cNvCxnSpPr/>
          <p:nvPr/>
        </p:nvCxnSpPr>
        <p:spPr>
          <a:xfrm>
            <a:off x="504847" y="2765744"/>
            <a:ext cx="6559115" cy="0"/>
          </a:xfrm>
          <a:prstGeom prst="line">
            <a:avLst/>
          </a:prstGeom>
          <a:ln w="25400" cap="rnd">
            <a:solidFill>
              <a:schemeClr val="bg1"/>
            </a:solidFill>
          </a:ln>
        </p:spPr>
        <p:style>
          <a:lnRef idx="1">
            <a:schemeClr val="accent1"/>
          </a:lnRef>
          <a:fillRef idx="0">
            <a:schemeClr val="accent1"/>
          </a:fillRef>
          <a:effectRef idx="0">
            <a:schemeClr val="accent1"/>
          </a:effectRef>
          <a:fontRef idx="minor">
            <a:schemeClr val="tx1"/>
          </a:fontRef>
        </p:style>
      </p:cxnSp>
      <p:pic>
        <p:nvPicPr>
          <p:cNvPr id="44" name="図 43">
            <a:extLst>
              <a:ext uri="{FF2B5EF4-FFF2-40B4-BE49-F238E27FC236}">
                <a16:creationId xmlns:a16="http://schemas.microsoft.com/office/drawing/2014/main" id="{4993470B-4B6B-F2A9-73FF-C5E5781B60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1843" y="804831"/>
            <a:ext cx="1694406" cy="975689"/>
          </a:xfrm>
          <a:prstGeom prst="rect">
            <a:avLst/>
          </a:prstGeom>
        </p:spPr>
      </p:pic>
      <p:pic>
        <p:nvPicPr>
          <p:cNvPr id="47" name="グラフィックス 46">
            <a:extLst>
              <a:ext uri="{FF2B5EF4-FFF2-40B4-BE49-F238E27FC236}">
                <a16:creationId xmlns:a16="http://schemas.microsoft.com/office/drawing/2014/main" id="{0E9DD8F4-1AE3-9048-7BA9-BD232740202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9482202">
            <a:off x="402690" y="702803"/>
            <a:ext cx="388668" cy="388668"/>
          </a:xfrm>
          <a:prstGeom prst="rect">
            <a:avLst/>
          </a:prstGeom>
        </p:spPr>
      </p:pic>
      <p:grpSp>
        <p:nvGrpSpPr>
          <p:cNvPr id="50" name="グループ化 49">
            <a:extLst>
              <a:ext uri="{FF2B5EF4-FFF2-40B4-BE49-F238E27FC236}">
                <a16:creationId xmlns:a16="http://schemas.microsoft.com/office/drawing/2014/main" id="{85A6A26D-8AAD-D54D-99BA-6EB998D14181}"/>
              </a:ext>
            </a:extLst>
          </p:cNvPr>
          <p:cNvGrpSpPr/>
          <p:nvPr/>
        </p:nvGrpSpPr>
        <p:grpSpPr>
          <a:xfrm>
            <a:off x="782547" y="370386"/>
            <a:ext cx="2837051" cy="481432"/>
            <a:chOff x="1120719" y="330843"/>
            <a:chExt cx="2837051" cy="481432"/>
          </a:xfrm>
          <a:solidFill>
            <a:srgbClr val="EF8B47"/>
          </a:solidFill>
        </p:grpSpPr>
        <p:sp>
          <p:nvSpPr>
            <p:cNvPr id="48" name="テキスト ボックス 47">
              <a:extLst>
                <a:ext uri="{FF2B5EF4-FFF2-40B4-BE49-F238E27FC236}">
                  <a16:creationId xmlns:a16="http://schemas.microsoft.com/office/drawing/2014/main" id="{301F3B32-1B19-12CC-F5E9-A9297AD177DE}"/>
                </a:ext>
              </a:extLst>
            </p:cNvPr>
            <p:cNvSpPr txBox="1"/>
            <p:nvPr/>
          </p:nvSpPr>
          <p:spPr>
            <a:xfrm>
              <a:off x="1289357" y="330843"/>
              <a:ext cx="2668413" cy="481432"/>
            </a:xfrm>
            <a:prstGeom prst="roundRect">
              <a:avLst>
                <a:gd name="adj" fmla="val 24907"/>
              </a:avLst>
            </a:prstGeom>
            <a:grpFill/>
            <a:ln w="25400">
              <a:solidFill>
                <a:srgbClr val="EF8B47"/>
              </a:solidFill>
            </a:ln>
          </p:spPr>
          <p:txBody>
            <a:bodyPr wrap="square" lIns="36000" tIns="36000" rIns="36000" bIns="36000" rtlCol="0" anchor="ctr" anchorCtr="0">
              <a:noAutofit/>
            </a:bodyPr>
            <a:lstStyle/>
            <a:p>
              <a:pPr algn="ctr"/>
              <a:r>
                <a:rPr kumimoji="1" lang="ja-JP" altLang="en-US" sz="2400" b="1" dirty="0">
                  <a:solidFill>
                    <a:schemeClr val="bg1"/>
                  </a:solidFill>
                  <a:latin typeface="UD デジタル 教科書体 NP" panose="02020400000000000000" pitchFamily="18" charset="-128"/>
                  <a:ea typeface="UD デジタル 教科書体 NP" panose="02020400000000000000" pitchFamily="18" charset="-128"/>
                </a:rPr>
                <a:t>大切なお知らせ</a:t>
              </a:r>
            </a:p>
          </p:txBody>
        </p:sp>
        <p:sp>
          <p:nvSpPr>
            <p:cNvPr id="49" name="二等辺三角形 48">
              <a:extLst>
                <a:ext uri="{FF2B5EF4-FFF2-40B4-BE49-F238E27FC236}">
                  <a16:creationId xmlns:a16="http://schemas.microsoft.com/office/drawing/2014/main" id="{B129600A-47D5-947F-5404-0A1F7EB6C84C}"/>
                </a:ext>
              </a:extLst>
            </p:cNvPr>
            <p:cNvSpPr/>
            <p:nvPr/>
          </p:nvSpPr>
          <p:spPr>
            <a:xfrm rot="14253568">
              <a:off x="1165464" y="515954"/>
              <a:ext cx="200144" cy="289634"/>
            </a:xfrm>
            <a:prstGeom prst="triangle">
              <a:avLst/>
            </a:prstGeom>
            <a:grpFill/>
            <a:ln>
              <a:solidFill>
                <a:srgbClr val="EF8B4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7" name="角丸四角形 1">
            <a:extLst>
              <a:ext uri="{FF2B5EF4-FFF2-40B4-BE49-F238E27FC236}">
                <a16:creationId xmlns:a16="http://schemas.microsoft.com/office/drawing/2014/main" id="{B36740FA-E4D2-EFE0-A567-600687E5BB1D}"/>
              </a:ext>
            </a:extLst>
          </p:cNvPr>
          <p:cNvSpPr/>
          <p:nvPr/>
        </p:nvSpPr>
        <p:spPr>
          <a:xfrm>
            <a:off x="760184" y="2864542"/>
            <a:ext cx="6284546" cy="406238"/>
          </a:xfrm>
          <a:prstGeom prst="roundRect">
            <a:avLst>
              <a:gd name="adj" fmla="val 1190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tIns="36000" bIns="36000" rtlCol="0" anchor="ctr">
            <a:spAutoFit/>
          </a:bodyPr>
          <a:lstStyle/>
          <a:p>
            <a:pPr algn="ctr"/>
            <a:r>
              <a:rPr kumimoji="1" lang="ja-JP" altLang="en-US" sz="2000" dirty="0">
                <a:solidFill>
                  <a:schemeClr val="bg1"/>
                </a:solidFill>
                <a:latin typeface="UD デジタル 教科書体 NP" panose="02020400000000000000" pitchFamily="18" charset="-128"/>
                <a:ea typeface="UD デジタル 教科書体 NP" panose="02020400000000000000" pitchFamily="18" charset="-128"/>
              </a:rPr>
              <a:t>返還不要の授業料支援の対象者の範囲が広がります。</a:t>
            </a:r>
          </a:p>
        </p:txBody>
      </p:sp>
      <p:sp>
        <p:nvSpPr>
          <p:cNvPr id="58" name="二等辺三角形 57">
            <a:extLst>
              <a:ext uri="{FF2B5EF4-FFF2-40B4-BE49-F238E27FC236}">
                <a16:creationId xmlns:a16="http://schemas.microsoft.com/office/drawing/2014/main" id="{3F1384E6-9954-EC3E-AFF1-E67D28483BB5}"/>
              </a:ext>
            </a:extLst>
          </p:cNvPr>
          <p:cNvSpPr/>
          <p:nvPr/>
        </p:nvSpPr>
        <p:spPr>
          <a:xfrm rot="10800000">
            <a:off x="3601906" y="3540896"/>
            <a:ext cx="355864" cy="364830"/>
          </a:xfrm>
          <a:prstGeom prst="triangle">
            <a:avLst/>
          </a:prstGeom>
          <a:solidFill>
            <a:srgbClr val="B9E1FF"/>
          </a:solidFill>
          <a:ln>
            <a:solidFill>
              <a:srgbClr val="B9E1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0" name="図 59">
            <a:extLst>
              <a:ext uri="{FF2B5EF4-FFF2-40B4-BE49-F238E27FC236}">
                <a16:creationId xmlns:a16="http://schemas.microsoft.com/office/drawing/2014/main" id="{B2798E05-21DA-1D1F-7BE1-D76147B2424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flipH="1">
            <a:off x="239421" y="3690372"/>
            <a:ext cx="635984" cy="640661"/>
          </a:xfrm>
          <a:prstGeom prst="rect">
            <a:avLst/>
          </a:prstGeom>
        </p:spPr>
      </p:pic>
      <p:sp>
        <p:nvSpPr>
          <p:cNvPr id="62" name="角丸四角形 31">
            <a:extLst>
              <a:ext uri="{FF2B5EF4-FFF2-40B4-BE49-F238E27FC236}">
                <a16:creationId xmlns:a16="http://schemas.microsoft.com/office/drawing/2014/main" id="{BCDE8F71-18C6-B113-7822-6786447A21F3}"/>
              </a:ext>
            </a:extLst>
          </p:cNvPr>
          <p:cNvSpPr/>
          <p:nvPr/>
        </p:nvSpPr>
        <p:spPr>
          <a:xfrm>
            <a:off x="260432" y="4360879"/>
            <a:ext cx="6986311" cy="442178"/>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algn="just">
              <a:lnSpc>
                <a:spcPct val="110000"/>
              </a:lnSpc>
            </a:pPr>
            <a:r>
              <a:rPr lang="ja-JP" altLang="en-US" sz="1200" dirty="0">
                <a:solidFill>
                  <a:schemeClr val="tx1"/>
                </a:solidFill>
                <a:latin typeface="UD デジタル 教科書体 NP" panose="02020400000000000000" pitchFamily="18" charset="-128"/>
                <a:ea typeface="UD デジタル 教科書体 NP" panose="02020400000000000000" pitchFamily="18" charset="-128"/>
              </a:rPr>
              <a:t>令和７年の通常国会での審議の結果、高校生の返還不要の授業料支援の対象者の範囲が広がりました。</a:t>
            </a:r>
            <a:r>
              <a:rPr lang="en-US" altLang="ja-JP" sz="1200" dirty="0">
                <a:solidFill>
                  <a:schemeClr val="tx1"/>
                </a:solidFill>
                <a:latin typeface="UD デジタル 教科書体 NP" panose="02020400000000000000" pitchFamily="18" charset="-128"/>
                <a:ea typeface="UD デジタル 教科書体 NP" panose="02020400000000000000" pitchFamily="18" charset="-128"/>
              </a:rPr>
              <a:t>(</a:t>
            </a:r>
            <a:r>
              <a:rPr lang="ja-JP" altLang="en-US" sz="1200" dirty="0">
                <a:solidFill>
                  <a:schemeClr val="tx1"/>
                </a:solidFill>
                <a:latin typeface="UD デジタル 教科書体 NP" panose="02020400000000000000" pitchFamily="18" charset="-128"/>
                <a:ea typeface="UD デジタル 教科書体 NP" panose="02020400000000000000" pitchFamily="18" charset="-128"/>
              </a:rPr>
              <a:t>これまでの❶高等学校等就学支援金に加えて、❷高校生等臨時支援金ができました。</a:t>
            </a:r>
            <a:r>
              <a:rPr lang="en-US" altLang="ja-JP" sz="1200" dirty="0">
                <a:solidFill>
                  <a:schemeClr val="tx1"/>
                </a:solidFill>
                <a:latin typeface="UD デジタル 教科書体 NP" panose="02020400000000000000" pitchFamily="18" charset="-128"/>
                <a:ea typeface="UD デジタル 教科書体 NP" panose="02020400000000000000" pitchFamily="18" charset="-128"/>
              </a:rPr>
              <a:t>)</a:t>
            </a:r>
            <a:endParaRPr lang="en-US" altLang="ja-JP" sz="1050" dirty="0">
              <a:solidFill>
                <a:schemeClr val="tx1"/>
              </a:solidFill>
              <a:latin typeface="UD デジタル 教科書体 NP" panose="02020400000000000000" pitchFamily="18" charset="-128"/>
              <a:ea typeface="UD デジタル 教科書体 NP" panose="02020400000000000000" pitchFamily="18" charset="-128"/>
            </a:endParaRPr>
          </a:p>
        </p:txBody>
      </p:sp>
      <p:sp>
        <p:nvSpPr>
          <p:cNvPr id="63" name="角丸四角形 31">
            <a:extLst>
              <a:ext uri="{FF2B5EF4-FFF2-40B4-BE49-F238E27FC236}">
                <a16:creationId xmlns:a16="http://schemas.microsoft.com/office/drawing/2014/main" id="{CBB40997-012F-E6FA-3847-B1A75133BFFA}"/>
              </a:ext>
            </a:extLst>
          </p:cNvPr>
          <p:cNvSpPr/>
          <p:nvPr/>
        </p:nvSpPr>
        <p:spPr>
          <a:xfrm>
            <a:off x="505162" y="4887262"/>
            <a:ext cx="6549351" cy="473843"/>
          </a:xfrm>
          <a:prstGeom prst="roundRect">
            <a:avLst>
              <a:gd name="adj" fmla="val 0"/>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216000" tIns="36000" rIns="36000" bIns="36000" rtlCol="0" anchor="ctr" anchorCtr="0">
            <a:noAutofit/>
          </a:bodyPr>
          <a:lstStyle/>
          <a:p>
            <a:pPr>
              <a:lnSpc>
                <a:spcPct val="110000"/>
              </a:lnSpc>
            </a:pPr>
            <a:r>
              <a:rPr kumimoji="1" lang="ja-JP" altLang="en-US" sz="1600" b="1" dirty="0">
                <a:solidFill>
                  <a:srgbClr val="006EC0"/>
                </a:solidFill>
                <a:latin typeface="UD デジタル 教科書体 NP" panose="02020400000000000000" pitchFamily="18" charset="-128"/>
                <a:ea typeface="UD デジタル 教科書体 NP" panose="02020400000000000000" pitchFamily="18" charset="-128"/>
              </a:rPr>
              <a:t>❶ 高等学校等就学支援金</a:t>
            </a:r>
            <a:endParaRPr kumimoji="1" lang="ja-JP" altLang="en-US"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66" name="角丸四角形 31">
            <a:extLst>
              <a:ext uri="{FF2B5EF4-FFF2-40B4-BE49-F238E27FC236}">
                <a16:creationId xmlns:a16="http://schemas.microsoft.com/office/drawing/2014/main" id="{72D20780-85E1-C010-E8EE-D5951DC5B54F}"/>
              </a:ext>
            </a:extLst>
          </p:cNvPr>
          <p:cNvSpPr/>
          <p:nvPr/>
        </p:nvSpPr>
        <p:spPr>
          <a:xfrm>
            <a:off x="3139281" y="5017491"/>
            <a:ext cx="4149187" cy="217436"/>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88900" indent="-88900" algn="just">
              <a:lnSpc>
                <a:spcPct val="110000"/>
              </a:lnSpc>
              <a:buFont typeface="Arial" panose="020B0604020202020204" pitchFamily="34" charset="0"/>
              <a:buChar char="•"/>
            </a:pPr>
            <a:r>
              <a:rPr lang="ja-JP" altLang="en-US" sz="1100" dirty="0">
                <a:solidFill>
                  <a:schemeClr val="tx1"/>
                </a:solidFill>
                <a:latin typeface="UD デジタル 教科書体 NP" panose="02020400000000000000" pitchFamily="18" charset="-128"/>
                <a:ea typeface="UD デジタル 教科書体 NP" panose="02020400000000000000" pitchFamily="18" charset="-128"/>
              </a:rPr>
              <a:t>年収約</a:t>
            </a:r>
            <a:r>
              <a:rPr lang="en-US" altLang="ja-JP" sz="1200" b="1" dirty="0">
                <a:solidFill>
                  <a:schemeClr val="tx1"/>
                </a:solidFill>
                <a:latin typeface="UD デジタル 教科書体 NP" panose="02020400000000000000" pitchFamily="18" charset="-128"/>
                <a:ea typeface="UD デジタル 教科書体 NP" panose="02020400000000000000" pitchFamily="18" charset="-128"/>
              </a:rPr>
              <a:t>910</a:t>
            </a:r>
            <a:r>
              <a:rPr lang="ja-JP" altLang="en-US" sz="1200" b="1" dirty="0">
                <a:solidFill>
                  <a:schemeClr val="tx1"/>
                </a:solidFill>
                <a:latin typeface="UD デジタル 教科書体 NP" panose="02020400000000000000" pitchFamily="18" charset="-128"/>
                <a:ea typeface="UD デジタル 教科書体 NP" panose="02020400000000000000" pitchFamily="18" charset="-128"/>
              </a:rPr>
              <a:t>万円未満</a:t>
            </a:r>
            <a:r>
              <a:rPr lang="ja-JP" altLang="en-US" sz="1100" dirty="0">
                <a:solidFill>
                  <a:schemeClr val="tx1"/>
                </a:solidFill>
                <a:latin typeface="UD デジタル 教科書体 NP" panose="02020400000000000000" pitchFamily="18" charset="-128"/>
                <a:ea typeface="UD デジタル 教科書体 NP" panose="02020400000000000000" pitchFamily="18" charset="-128"/>
              </a:rPr>
              <a:t>世帯の高校生</a:t>
            </a:r>
          </a:p>
        </p:txBody>
      </p:sp>
      <p:sp>
        <p:nvSpPr>
          <p:cNvPr id="67" name="角丸四角形 31">
            <a:extLst>
              <a:ext uri="{FF2B5EF4-FFF2-40B4-BE49-F238E27FC236}">
                <a16:creationId xmlns:a16="http://schemas.microsoft.com/office/drawing/2014/main" id="{6C5D7CD5-E4CE-FB4B-2C17-C253DB75CFD8}"/>
              </a:ext>
            </a:extLst>
          </p:cNvPr>
          <p:cNvSpPr/>
          <p:nvPr/>
        </p:nvSpPr>
        <p:spPr>
          <a:xfrm>
            <a:off x="505162" y="5432583"/>
            <a:ext cx="6549351" cy="1202498"/>
          </a:xfrm>
          <a:prstGeom prst="roundRect">
            <a:avLst>
              <a:gd name="adj" fmla="val 0"/>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216000" tIns="72000" rIns="36000" bIns="36000" rtlCol="0" anchor="t" anchorCtr="0">
            <a:noAutofit/>
          </a:bodyPr>
          <a:lstStyle/>
          <a:p>
            <a:pPr>
              <a:lnSpc>
                <a:spcPct val="110000"/>
              </a:lnSpc>
            </a:pPr>
            <a:r>
              <a:rPr kumimoji="1" lang="ja-JP" altLang="en-US" sz="1600" b="1" dirty="0">
                <a:solidFill>
                  <a:srgbClr val="006EC0"/>
                </a:solidFill>
                <a:latin typeface="UD デジタル 教科書体 NP" panose="02020400000000000000" pitchFamily="18" charset="-128"/>
                <a:ea typeface="UD デジタル 教科書体 NP" panose="02020400000000000000" pitchFamily="18" charset="-128"/>
              </a:rPr>
              <a:t>❷ 高校生等臨時支援金</a:t>
            </a:r>
            <a:endParaRPr kumimoji="1" lang="ja-JP" altLang="en-US"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68" name="角丸四角形 31">
            <a:extLst>
              <a:ext uri="{FF2B5EF4-FFF2-40B4-BE49-F238E27FC236}">
                <a16:creationId xmlns:a16="http://schemas.microsoft.com/office/drawing/2014/main" id="{B55BB8B8-B13A-3C2E-D384-653A6DC187A8}"/>
              </a:ext>
            </a:extLst>
          </p:cNvPr>
          <p:cNvSpPr/>
          <p:nvPr/>
        </p:nvSpPr>
        <p:spPr>
          <a:xfrm>
            <a:off x="3124372" y="5423888"/>
            <a:ext cx="4149187" cy="648830"/>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88900" indent="-88900" algn="just">
              <a:lnSpc>
                <a:spcPct val="110000"/>
              </a:lnSpc>
              <a:buFont typeface="Arial" panose="020B0604020202020204" pitchFamily="34" charset="0"/>
              <a:buChar char="•"/>
            </a:pPr>
            <a:r>
              <a:rPr lang="ja-JP" altLang="en-US" sz="1100" dirty="0">
                <a:solidFill>
                  <a:schemeClr val="tx1"/>
                </a:solidFill>
                <a:latin typeface="UD デジタル 教科書体 NP" panose="02020400000000000000" pitchFamily="18" charset="-128"/>
                <a:ea typeface="UD デジタル 教科書体 NP" panose="02020400000000000000" pitchFamily="18" charset="-128"/>
              </a:rPr>
              <a:t>年収約</a:t>
            </a:r>
            <a:r>
              <a:rPr lang="en-US" altLang="ja-JP" sz="1200" b="1" dirty="0">
                <a:solidFill>
                  <a:schemeClr val="tx1"/>
                </a:solidFill>
                <a:latin typeface="UD デジタル 教科書体 NP" panose="02020400000000000000" pitchFamily="18" charset="-128"/>
                <a:ea typeface="UD デジタル 教科書体 NP" panose="02020400000000000000" pitchFamily="18" charset="-128"/>
              </a:rPr>
              <a:t>910</a:t>
            </a:r>
            <a:r>
              <a:rPr lang="ja-JP" altLang="en-US" sz="1200" b="1" dirty="0">
                <a:solidFill>
                  <a:schemeClr val="tx1"/>
                </a:solidFill>
                <a:latin typeface="UD デジタル 教科書体 NP" panose="02020400000000000000" pitchFamily="18" charset="-128"/>
                <a:ea typeface="UD デジタル 教科書体 NP" panose="02020400000000000000" pitchFamily="18" charset="-128"/>
              </a:rPr>
              <a:t>万円以上</a:t>
            </a:r>
            <a:r>
              <a:rPr lang="ja-JP" altLang="en-US" sz="1100" dirty="0">
                <a:solidFill>
                  <a:schemeClr val="tx1"/>
                </a:solidFill>
                <a:latin typeface="UD デジタル 教科書体 NP" panose="02020400000000000000" pitchFamily="18" charset="-128"/>
                <a:ea typeface="UD デジタル 教科書体 NP" panose="02020400000000000000" pitchFamily="18" charset="-128"/>
              </a:rPr>
              <a:t>世帯の高校生</a:t>
            </a:r>
            <a:endParaRPr lang="en-US" altLang="ja-JP" sz="1100" dirty="0">
              <a:solidFill>
                <a:schemeClr val="tx1"/>
              </a:solidFill>
              <a:latin typeface="UD デジタル 教科書体 NP" panose="02020400000000000000" pitchFamily="18" charset="-128"/>
              <a:ea typeface="UD デジタル 教科書体 NP" panose="02020400000000000000" pitchFamily="18" charset="-128"/>
            </a:endParaRPr>
          </a:p>
          <a:p>
            <a:pPr marL="88900" indent="-88900">
              <a:lnSpc>
                <a:spcPct val="110000"/>
              </a:lnSpc>
              <a:buFont typeface="Arial" panose="020B0604020202020204" pitchFamily="34" charset="0"/>
              <a:buChar char="•"/>
            </a:pPr>
            <a:r>
              <a:rPr lang="ja-JP" altLang="en-US" sz="1100" dirty="0">
                <a:solidFill>
                  <a:schemeClr val="tx1"/>
                </a:solidFill>
                <a:latin typeface="UD デジタル 教科書体 NP" panose="02020400000000000000" pitchFamily="18" charset="-128"/>
                <a:ea typeface="UD デジタル 教科書体 NP" panose="02020400000000000000" pitchFamily="18" charset="-128"/>
              </a:rPr>
              <a:t>国公私立共通のいわゆる基準額である</a:t>
            </a:r>
            <a:r>
              <a:rPr lang="ja-JP" altLang="en-US" sz="1200" b="1" dirty="0">
                <a:solidFill>
                  <a:schemeClr val="tx1"/>
                </a:solidFill>
                <a:latin typeface="UD デジタル 教科書体 NP" panose="02020400000000000000" pitchFamily="18" charset="-128"/>
                <a:ea typeface="UD デジタル 教科書体 NP" panose="02020400000000000000" pitchFamily="18" charset="-128"/>
              </a:rPr>
              <a:t>年額</a:t>
            </a:r>
            <a:r>
              <a:rPr lang="en-US" altLang="ja-JP" sz="1200" b="1" dirty="0">
                <a:solidFill>
                  <a:schemeClr val="tx1"/>
                </a:solidFill>
                <a:latin typeface="UD デジタル 教科書体 NP" panose="02020400000000000000" pitchFamily="18" charset="-128"/>
                <a:ea typeface="UD デジタル 教科書体 NP" panose="02020400000000000000" pitchFamily="18" charset="-128"/>
              </a:rPr>
              <a:t>11</a:t>
            </a:r>
            <a:r>
              <a:rPr lang="ja-JP" altLang="en-US" sz="1200" b="1" dirty="0">
                <a:solidFill>
                  <a:schemeClr val="tx1"/>
                </a:solidFill>
                <a:latin typeface="UD デジタル 教科書体 NP" panose="02020400000000000000" pitchFamily="18" charset="-128"/>
                <a:ea typeface="UD デジタル 教科書体 NP" panose="02020400000000000000" pitchFamily="18" charset="-128"/>
              </a:rPr>
              <a:t>万</a:t>
            </a:r>
            <a:r>
              <a:rPr lang="en-US" altLang="ja-JP" sz="1200" b="1" dirty="0">
                <a:solidFill>
                  <a:schemeClr val="tx1"/>
                </a:solidFill>
                <a:latin typeface="UD デジタル 教科書体 NP" panose="02020400000000000000" pitchFamily="18" charset="-128"/>
                <a:ea typeface="UD デジタル 教科書体 NP" panose="02020400000000000000" pitchFamily="18" charset="-128"/>
              </a:rPr>
              <a:t>8,800</a:t>
            </a:r>
            <a:r>
              <a:rPr lang="ja-JP" altLang="en-US" sz="1200" b="1" dirty="0">
                <a:solidFill>
                  <a:schemeClr val="tx1"/>
                </a:solidFill>
                <a:latin typeface="UD デジタル 教科書体 NP" panose="02020400000000000000" pitchFamily="18" charset="-128"/>
                <a:ea typeface="UD デジタル 教科書体 NP" panose="02020400000000000000" pitchFamily="18" charset="-128"/>
              </a:rPr>
              <a:t>円</a:t>
            </a:r>
            <a:r>
              <a:rPr lang="en-US" altLang="ja-JP" sz="1200" b="1" baseline="30000" dirty="0">
                <a:solidFill>
                  <a:schemeClr val="tx1"/>
                </a:solidFill>
                <a:latin typeface="UD デジタル 教科書体 NP" panose="02020400000000000000" pitchFamily="18" charset="-128"/>
                <a:ea typeface="UD デジタル 教科書体 NP" panose="02020400000000000000" pitchFamily="18" charset="-128"/>
              </a:rPr>
              <a:t>※2</a:t>
            </a:r>
            <a:br>
              <a:rPr lang="en-US" altLang="ja-JP" sz="1200" b="1" dirty="0">
                <a:solidFill>
                  <a:schemeClr val="tx1"/>
                </a:solidFill>
                <a:latin typeface="UD デジタル 教科書体 NP" panose="02020400000000000000" pitchFamily="18" charset="-128"/>
                <a:ea typeface="UD デジタル 教科書体 NP" panose="02020400000000000000" pitchFamily="18" charset="-128"/>
              </a:rPr>
            </a:br>
            <a:r>
              <a:rPr lang="ja-JP" altLang="en-US" sz="1100" dirty="0">
                <a:solidFill>
                  <a:schemeClr val="tx1"/>
                </a:solidFill>
                <a:latin typeface="UD デジタル 教科書体 NP" panose="02020400000000000000" pitchFamily="18" charset="-128"/>
                <a:ea typeface="UD デジタル 教科書体 NP" panose="02020400000000000000" pitchFamily="18" charset="-128"/>
              </a:rPr>
              <a:t>を支援</a:t>
            </a:r>
            <a:endParaRPr lang="en-US" altLang="ja-JP" sz="1100" dirty="0">
              <a:solidFill>
                <a:schemeClr val="tx1"/>
              </a:solidFill>
              <a:latin typeface="UD デジタル 教科書体 NP" panose="02020400000000000000" pitchFamily="18" charset="-128"/>
              <a:ea typeface="UD デジタル 教科書体 NP" panose="02020400000000000000" pitchFamily="18" charset="-128"/>
            </a:endParaRPr>
          </a:p>
        </p:txBody>
      </p:sp>
      <p:sp>
        <p:nvSpPr>
          <p:cNvPr id="69" name="吹き出し: 円形 68">
            <a:extLst>
              <a:ext uri="{FF2B5EF4-FFF2-40B4-BE49-F238E27FC236}">
                <a16:creationId xmlns:a16="http://schemas.microsoft.com/office/drawing/2014/main" id="{647DAB72-2086-8EE6-E3D8-EB56EB4E7532}"/>
              </a:ext>
            </a:extLst>
          </p:cNvPr>
          <p:cNvSpPr/>
          <p:nvPr/>
        </p:nvSpPr>
        <p:spPr>
          <a:xfrm>
            <a:off x="138265" y="5265457"/>
            <a:ext cx="497019" cy="473842"/>
          </a:xfrm>
          <a:prstGeom prst="wedgeEllipseCallout">
            <a:avLst>
              <a:gd name="adj1" fmla="val 60461"/>
              <a:gd name="adj2" fmla="val 37051"/>
            </a:avLst>
          </a:prstGeom>
          <a:solidFill>
            <a:srgbClr val="FF3300"/>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1400" b="1" dirty="0">
                <a:latin typeface="UD デジタル 教科書体 NP" panose="02020400000000000000" pitchFamily="18" charset="-128"/>
                <a:ea typeface="UD デジタル 教科書体 NP" panose="02020400000000000000" pitchFamily="18" charset="-128"/>
              </a:rPr>
              <a:t>新規</a:t>
            </a:r>
          </a:p>
        </p:txBody>
      </p:sp>
      <p:sp>
        <p:nvSpPr>
          <p:cNvPr id="70" name="角丸四角形 31">
            <a:extLst>
              <a:ext uri="{FF2B5EF4-FFF2-40B4-BE49-F238E27FC236}">
                <a16:creationId xmlns:a16="http://schemas.microsoft.com/office/drawing/2014/main" id="{380F7D7D-714D-1DB4-6617-1C3676B1FF67}"/>
              </a:ext>
            </a:extLst>
          </p:cNvPr>
          <p:cNvSpPr/>
          <p:nvPr/>
        </p:nvSpPr>
        <p:spPr>
          <a:xfrm>
            <a:off x="970407" y="5807511"/>
            <a:ext cx="1819125" cy="252623"/>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a:lnSpc>
                <a:spcPct val="110000"/>
              </a:lnSpc>
            </a:pPr>
            <a:r>
              <a:rPr lang="en-US" altLang="ja-JP" sz="1400" dirty="0">
                <a:solidFill>
                  <a:srgbClr val="FF3300"/>
                </a:solidFill>
                <a:latin typeface="UD デジタル 教科書体 NP" panose="02020400000000000000" pitchFamily="18" charset="-128"/>
                <a:ea typeface="UD デジタル 教科書体 NP" panose="02020400000000000000" pitchFamily="18" charset="-128"/>
              </a:rPr>
              <a:t>【</a:t>
            </a:r>
            <a:r>
              <a:rPr lang="ja-JP" altLang="en-US" sz="1400" dirty="0">
                <a:solidFill>
                  <a:srgbClr val="FF3300"/>
                </a:solidFill>
                <a:latin typeface="UD デジタル 教科書体 NP" panose="02020400000000000000" pitchFamily="18" charset="-128"/>
                <a:ea typeface="UD デジタル 教科書体 NP" panose="02020400000000000000" pitchFamily="18" charset="-128"/>
              </a:rPr>
              <a:t>令和</a:t>
            </a:r>
            <a:r>
              <a:rPr lang="en-US" altLang="ja-JP" sz="1400" dirty="0">
                <a:solidFill>
                  <a:srgbClr val="FF3300"/>
                </a:solidFill>
                <a:latin typeface="UD デジタル 教科書体 NP" panose="02020400000000000000" pitchFamily="18" charset="-128"/>
                <a:ea typeface="UD デジタル 教科書体 NP" panose="02020400000000000000" pitchFamily="18" charset="-128"/>
              </a:rPr>
              <a:t>7</a:t>
            </a:r>
            <a:r>
              <a:rPr lang="ja-JP" altLang="en-US" sz="1400" dirty="0">
                <a:solidFill>
                  <a:srgbClr val="FF3300"/>
                </a:solidFill>
                <a:latin typeface="UD デジタル 教科書体 NP" panose="02020400000000000000" pitchFamily="18" charset="-128"/>
                <a:ea typeface="UD デジタル 教科書体 NP" panose="02020400000000000000" pitchFamily="18" charset="-128"/>
              </a:rPr>
              <a:t>年度限り</a:t>
            </a:r>
            <a:r>
              <a:rPr lang="en-US" altLang="ja-JP" sz="1400" baseline="30000" dirty="0">
                <a:solidFill>
                  <a:srgbClr val="FF3300"/>
                </a:solidFill>
                <a:latin typeface="UD デジタル 教科書体 NP" panose="02020400000000000000" pitchFamily="18" charset="-128"/>
                <a:ea typeface="UD デジタル 教科書体 NP" panose="02020400000000000000" pitchFamily="18" charset="-128"/>
              </a:rPr>
              <a:t>※1</a:t>
            </a:r>
            <a:r>
              <a:rPr lang="en-US" altLang="ja-JP" sz="1400" dirty="0">
                <a:solidFill>
                  <a:srgbClr val="FF3300"/>
                </a:solidFill>
                <a:latin typeface="UD デジタル 教科書体 NP" panose="02020400000000000000" pitchFamily="18" charset="-128"/>
                <a:ea typeface="UD デジタル 教科書体 NP" panose="02020400000000000000" pitchFamily="18" charset="-128"/>
              </a:rPr>
              <a:t>】</a:t>
            </a:r>
          </a:p>
        </p:txBody>
      </p:sp>
      <p:cxnSp>
        <p:nvCxnSpPr>
          <p:cNvPr id="72" name="直線コネクタ 71">
            <a:extLst>
              <a:ext uri="{FF2B5EF4-FFF2-40B4-BE49-F238E27FC236}">
                <a16:creationId xmlns:a16="http://schemas.microsoft.com/office/drawing/2014/main" id="{0C9A7F31-0047-4E3B-18E2-8BE88926EB45}"/>
              </a:ext>
            </a:extLst>
          </p:cNvPr>
          <p:cNvCxnSpPr/>
          <p:nvPr/>
        </p:nvCxnSpPr>
        <p:spPr>
          <a:xfrm>
            <a:off x="664018" y="6098118"/>
            <a:ext cx="6240772" cy="0"/>
          </a:xfrm>
          <a:prstGeom prst="line">
            <a:avLst/>
          </a:prstGeom>
          <a:ln w="9525" cap="rnd">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3" name="角丸四角形 31">
            <a:extLst>
              <a:ext uri="{FF2B5EF4-FFF2-40B4-BE49-F238E27FC236}">
                <a16:creationId xmlns:a16="http://schemas.microsoft.com/office/drawing/2014/main" id="{EF4CFD50-D246-28F6-85F9-34D4694E8453}"/>
              </a:ext>
            </a:extLst>
          </p:cNvPr>
          <p:cNvSpPr/>
          <p:nvPr/>
        </p:nvSpPr>
        <p:spPr>
          <a:xfrm>
            <a:off x="654885" y="5920663"/>
            <a:ext cx="6330115" cy="674227"/>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algn="just">
              <a:lnSpc>
                <a:spcPct val="110000"/>
              </a:lnSpc>
            </a:pPr>
            <a:endParaRPr lang="en-US" altLang="ja-JP" sz="12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a:p>
            <a:pPr algn="just">
              <a:lnSpc>
                <a:spcPct val="110000"/>
              </a:lnSpc>
            </a:pPr>
            <a:r>
              <a:rPr lang="ja-JP" altLang="en-US" sz="12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支援を希望される方には、</a:t>
            </a:r>
            <a:r>
              <a:rPr lang="ja-JP" altLang="en-US" sz="12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学校からの案内に従って、申請手続きが必要</a:t>
            </a:r>
            <a:r>
              <a:rPr lang="ja-JP" altLang="en-US" sz="12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となります。</a:t>
            </a:r>
            <a:endParaRPr lang="en-US" altLang="ja-JP" sz="12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a:p>
            <a:pPr algn="just">
              <a:lnSpc>
                <a:spcPct val="110000"/>
              </a:lnSpc>
            </a:pPr>
            <a:r>
              <a:rPr lang="ja-JP" altLang="en-US" sz="12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手続きの時期については、学校から案内がありますので必ずご確認ください。</a:t>
            </a:r>
            <a:endParaRPr lang="en-US" altLang="ja-JP" sz="105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74" name="四角形: 角を丸くする 73">
            <a:extLst>
              <a:ext uri="{FF2B5EF4-FFF2-40B4-BE49-F238E27FC236}">
                <a16:creationId xmlns:a16="http://schemas.microsoft.com/office/drawing/2014/main" id="{A8963D3A-403A-373F-B7E9-EE29239DB140}"/>
              </a:ext>
            </a:extLst>
          </p:cNvPr>
          <p:cNvSpPr/>
          <p:nvPr/>
        </p:nvSpPr>
        <p:spPr>
          <a:xfrm>
            <a:off x="260432" y="7210871"/>
            <a:ext cx="7028036" cy="282107"/>
          </a:xfrm>
          <a:prstGeom prst="roundRect">
            <a:avLst>
              <a:gd name="adj" fmla="val 0"/>
            </a:avLst>
          </a:prstGeom>
          <a:solidFill>
            <a:srgbClr val="006EC0"/>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ctr"/>
          <a:lstStyle/>
          <a:p>
            <a:pPr lvl="0" algn="ctr">
              <a:defRPr/>
            </a:pPr>
            <a:r>
              <a:rPr kumimoji="1" lang="ja-JP" altLang="en-US" sz="1400" b="1" dirty="0">
                <a:solidFill>
                  <a:schemeClr val="bg1"/>
                </a:solidFill>
                <a:latin typeface="UD デジタル 教科書体 NP" panose="02020400000000000000" pitchFamily="18" charset="-128"/>
                <a:ea typeface="UD デジタル 教科書体 NP" panose="02020400000000000000" pitchFamily="18" charset="-128"/>
              </a:rPr>
              <a:t>支援のイメージ</a:t>
            </a:r>
            <a:endParaRPr kumimoji="1" lang="en-US" altLang="ja-JP" sz="1400" b="1" dirty="0">
              <a:solidFill>
                <a:schemeClr val="bg1"/>
              </a:solidFill>
              <a:latin typeface="UD デジタル 教科書体 NP" panose="02020400000000000000" pitchFamily="18" charset="-128"/>
              <a:ea typeface="UD デジタル 教科書体 NP" panose="02020400000000000000" pitchFamily="18" charset="-128"/>
            </a:endParaRPr>
          </a:p>
        </p:txBody>
      </p:sp>
      <p:grpSp>
        <p:nvGrpSpPr>
          <p:cNvPr id="105" name="グループ化 104">
            <a:extLst>
              <a:ext uri="{FF2B5EF4-FFF2-40B4-BE49-F238E27FC236}">
                <a16:creationId xmlns:a16="http://schemas.microsoft.com/office/drawing/2014/main" id="{A769ACE4-09FE-09D3-E1B7-E53407DBB7F8}"/>
              </a:ext>
            </a:extLst>
          </p:cNvPr>
          <p:cNvGrpSpPr/>
          <p:nvPr/>
        </p:nvGrpSpPr>
        <p:grpSpPr>
          <a:xfrm>
            <a:off x="329686" y="7619148"/>
            <a:ext cx="6909885" cy="2587019"/>
            <a:chOff x="329686" y="7641828"/>
            <a:chExt cx="6909885" cy="2587019"/>
          </a:xfrm>
        </p:grpSpPr>
        <p:sp>
          <p:nvSpPr>
            <p:cNvPr id="88" name="正方形/長方形 87">
              <a:extLst>
                <a:ext uri="{FF2B5EF4-FFF2-40B4-BE49-F238E27FC236}">
                  <a16:creationId xmlns:a16="http://schemas.microsoft.com/office/drawing/2014/main" id="{AB5515D4-0FA9-E3CA-069F-8BAE07F839F9}"/>
                </a:ext>
              </a:extLst>
            </p:cNvPr>
            <p:cNvSpPr/>
            <p:nvPr/>
          </p:nvSpPr>
          <p:spPr>
            <a:xfrm>
              <a:off x="1175357" y="9398137"/>
              <a:ext cx="3117243" cy="548431"/>
            </a:xfrm>
            <a:prstGeom prst="rect">
              <a:avLst/>
            </a:prstGeom>
            <a:solidFill>
              <a:srgbClr val="B9E1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基準額（国公私立共通）</a:t>
              </a:r>
            </a:p>
          </p:txBody>
        </p:sp>
        <p:sp>
          <p:nvSpPr>
            <p:cNvPr id="89" name="正方形/長方形 88">
              <a:extLst>
                <a:ext uri="{FF2B5EF4-FFF2-40B4-BE49-F238E27FC236}">
                  <a16:creationId xmlns:a16="http://schemas.microsoft.com/office/drawing/2014/main" id="{01F7EA7E-2BC1-310A-7054-26A37F7C885E}"/>
                </a:ext>
              </a:extLst>
            </p:cNvPr>
            <p:cNvSpPr/>
            <p:nvPr/>
          </p:nvSpPr>
          <p:spPr>
            <a:xfrm>
              <a:off x="4290337" y="9398137"/>
              <a:ext cx="2614449" cy="548431"/>
            </a:xfrm>
            <a:prstGeom prst="rect">
              <a:avLst/>
            </a:prstGeom>
            <a:gradFill flip="none" rotWithShape="1">
              <a:gsLst>
                <a:gs pos="0">
                  <a:srgbClr val="FF3300"/>
                </a:gs>
                <a:gs pos="100000">
                  <a:srgbClr val="FF7C5D">
                    <a:alpha val="20000"/>
                  </a:srgbClr>
                </a:gs>
                <a:gs pos="64000">
                  <a:srgbClr val="FF7C5D"/>
                </a:gs>
              </a:gsLst>
              <a:lin ang="0" scaled="1"/>
              <a:tileRect/>
            </a:gradFill>
            <a:ln w="2222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UD デジタル 教科書体 NP" panose="02020400000000000000" pitchFamily="18" charset="-128"/>
                  <a:ea typeface="UD デジタル 教科書体 NP" panose="02020400000000000000" pitchFamily="18" charset="-128"/>
                </a:rPr>
                <a:t>新規</a:t>
              </a:r>
            </a:p>
          </p:txBody>
        </p:sp>
        <p:sp>
          <p:nvSpPr>
            <p:cNvPr id="90" name="正方形/長方形 89">
              <a:extLst>
                <a:ext uri="{FF2B5EF4-FFF2-40B4-BE49-F238E27FC236}">
                  <a16:creationId xmlns:a16="http://schemas.microsoft.com/office/drawing/2014/main" id="{C100D66C-2A60-1AC3-69EA-D9CBEB69CFBA}"/>
                </a:ext>
              </a:extLst>
            </p:cNvPr>
            <p:cNvSpPr/>
            <p:nvPr/>
          </p:nvSpPr>
          <p:spPr>
            <a:xfrm>
              <a:off x="1175357" y="8316788"/>
              <a:ext cx="1694843" cy="1076444"/>
            </a:xfrm>
            <a:prstGeom prst="rect">
              <a:avLst/>
            </a:prstGeom>
            <a:solidFill>
              <a:srgbClr val="E5F4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私立高校等は加算</a:t>
              </a:r>
            </a:p>
          </p:txBody>
        </p:sp>
        <p:sp>
          <p:nvSpPr>
            <p:cNvPr id="75" name="フリーフォーム: 図形 74">
              <a:extLst>
                <a:ext uri="{FF2B5EF4-FFF2-40B4-BE49-F238E27FC236}">
                  <a16:creationId xmlns:a16="http://schemas.microsoft.com/office/drawing/2014/main" id="{7AA9C7BA-2A30-9DB4-6AC0-6FB2B8D44B3E}"/>
                </a:ext>
              </a:extLst>
            </p:cNvPr>
            <p:cNvSpPr/>
            <p:nvPr/>
          </p:nvSpPr>
          <p:spPr>
            <a:xfrm>
              <a:off x="1181100" y="7645400"/>
              <a:ext cx="5934050" cy="2307200"/>
            </a:xfrm>
            <a:custGeom>
              <a:avLst/>
              <a:gdLst>
                <a:gd name="connsiteX0" fmla="*/ 0 w 5626100"/>
                <a:gd name="connsiteY0" fmla="*/ 0 h 2501900"/>
                <a:gd name="connsiteX1" fmla="*/ 0 w 5626100"/>
                <a:gd name="connsiteY1" fmla="*/ 2501900 h 2501900"/>
                <a:gd name="connsiteX2" fmla="*/ 5626100 w 5626100"/>
                <a:gd name="connsiteY2" fmla="*/ 2501900 h 2501900"/>
              </a:gdLst>
              <a:ahLst/>
              <a:cxnLst>
                <a:cxn ang="0">
                  <a:pos x="connsiteX0" y="connsiteY0"/>
                </a:cxn>
                <a:cxn ang="0">
                  <a:pos x="connsiteX1" y="connsiteY1"/>
                </a:cxn>
                <a:cxn ang="0">
                  <a:pos x="connsiteX2" y="connsiteY2"/>
                </a:cxn>
              </a:cxnLst>
              <a:rect l="l" t="t" r="r" b="b"/>
              <a:pathLst>
                <a:path w="5626100" h="2501900">
                  <a:moveTo>
                    <a:pt x="0" y="0"/>
                  </a:moveTo>
                  <a:lnTo>
                    <a:pt x="0" y="2501900"/>
                  </a:lnTo>
                  <a:lnTo>
                    <a:pt x="5626100" y="2501900"/>
                  </a:lnTo>
                </a:path>
              </a:pathLst>
            </a:custGeom>
            <a:noFill/>
            <a:ln w="19050">
              <a:headEnd type="triangle" w="med" len="med"/>
              <a:tailEnd type="triangle" w="med" len="me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角丸四角形 31">
              <a:extLst>
                <a:ext uri="{FF2B5EF4-FFF2-40B4-BE49-F238E27FC236}">
                  <a16:creationId xmlns:a16="http://schemas.microsoft.com/office/drawing/2014/main" id="{9E0B5C7C-D872-06E1-030A-7D15D8205085}"/>
                </a:ext>
              </a:extLst>
            </p:cNvPr>
            <p:cNvSpPr/>
            <p:nvPr/>
          </p:nvSpPr>
          <p:spPr>
            <a:xfrm>
              <a:off x="329686" y="7641828"/>
              <a:ext cx="860996" cy="331652"/>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177800" indent="-177800" algn="ctr">
                <a:lnSpc>
                  <a:spcPct val="110000"/>
                </a:lnSpc>
              </a:pP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年間支給</a:t>
              </a:r>
              <a:endParaRPr kumimoji="1" lang="en-US" altLang="ja-JP"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a:p>
              <a:pPr marL="177800" indent="-177800" algn="ctr">
                <a:lnSpc>
                  <a:spcPct val="110000"/>
                </a:lnSpc>
              </a:pP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上限額</a:t>
              </a:r>
              <a:endParaRPr lang="en-US" altLang="ja-JP"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77" name="角丸四角形 31">
              <a:extLst>
                <a:ext uri="{FF2B5EF4-FFF2-40B4-BE49-F238E27FC236}">
                  <a16:creationId xmlns:a16="http://schemas.microsoft.com/office/drawing/2014/main" id="{7D021204-C35F-5BB0-050F-2FC8F8B29F3B}"/>
                </a:ext>
              </a:extLst>
            </p:cNvPr>
            <p:cNvSpPr/>
            <p:nvPr/>
          </p:nvSpPr>
          <p:spPr>
            <a:xfrm>
              <a:off x="6378575" y="10065752"/>
              <a:ext cx="860996" cy="163095"/>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177800" indent="-177800" algn="ctr">
                <a:lnSpc>
                  <a:spcPct val="110000"/>
                </a:lnSpc>
              </a:pP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年収目安</a:t>
              </a:r>
              <a:r>
                <a:rPr kumimoji="1" lang="en-US" altLang="ja-JP" sz="900" baseline="300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※4</a:t>
              </a:r>
              <a:endParaRPr lang="en-US" altLang="ja-JP" sz="900" baseline="300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78" name="角丸四角形 31">
              <a:extLst>
                <a:ext uri="{FF2B5EF4-FFF2-40B4-BE49-F238E27FC236}">
                  <a16:creationId xmlns:a16="http://schemas.microsoft.com/office/drawing/2014/main" id="{56DF94B4-AB4A-4974-14D8-514B4BD41A20}"/>
                </a:ext>
              </a:extLst>
            </p:cNvPr>
            <p:cNvSpPr/>
            <p:nvPr/>
          </p:nvSpPr>
          <p:spPr>
            <a:xfrm>
              <a:off x="329686" y="8226675"/>
              <a:ext cx="860996" cy="197998"/>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177800" indent="-177800" algn="ctr">
                <a:lnSpc>
                  <a:spcPct val="110000"/>
                </a:lnSpc>
              </a:pPr>
              <a:r>
                <a:rPr kumimoji="1" lang="en-US" altLang="ja-JP" sz="1100" b="1" dirty="0">
                  <a:solidFill>
                    <a:srgbClr val="006EC0"/>
                  </a:solidFill>
                  <a:latin typeface="UD デジタル 教科書体 NP" panose="02020400000000000000" pitchFamily="18" charset="-128"/>
                  <a:ea typeface="UD デジタル 教科書体 NP" panose="02020400000000000000" pitchFamily="18" charset="-128"/>
                </a:rPr>
                <a:t>39</a:t>
              </a:r>
              <a:r>
                <a:rPr kumimoji="1" lang="ja-JP" altLang="en-US" sz="1100" b="1" dirty="0">
                  <a:solidFill>
                    <a:srgbClr val="006EC0"/>
                  </a:solidFill>
                  <a:latin typeface="UD デジタル 教科書体 NP" panose="02020400000000000000" pitchFamily="18" charset="-128"/>
                  <a:ea typeface="UD デジタル 教科書体 NP" panose="02020400000000000000" pitchFamily="18" charset="-128"/>
                </a:rPr>
                <a:t>万</a:t>
              </a:r>
              <a:r>
                <a:rPr kumimoji="1" lang="en-US" altLang="ja-JP" sz="1100" b="1" dirty="0">
                  <a:solidFill>
                    <a:srgbClr val="006EC0"/>
                  </a:solidFill>
                  <a:latin typeface="UD デジタル 教科書体 NP" panose="02020400000000000000" pitchFamily="18" charset="-128"/>
                  <a:ea typeface="UD デジタル 教科書体 NP" panose="02020400000000000000" pitchFamily="18" charset="-128"/>
                </a:rPr>
                <a:t>6,000</a:t>
              </a:r>
              <a:r>
                <a:rPr kumimoji="1" lang="ja-JP" altLang="en-US" sz="9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円</a:t>
              </a:r>
              <a:endParaRPr lang="en-US" altLang="ja-JP" sz="900" b="1" baseline="300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82" name="角丸四角形 31">
              <a:extLst>
                <a:ext uri="{FF2B5EF4-FFF2-40B4-BE49-F238E27FC236}">
                  <a16:creationId xmlns:a16="http://schemas.microsoft.com/office/drawing/2014/main" id="{D67BE29D-BF10-EA05-18E2-BE3CC1EE7A7F}"/>
                </a:ext>
              </a:extLst>
            </p:cNvPr>
            <p:cNvSpPr/>
            <p:nvPr/>
          </p:nvSpPr>
          <p:spPr>
            <a:xfrm>
              <a:off x="329686" y="9293560"/>
              <a:ext cx="860996" cy="197998"/>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177800" indent="-177800" algn="ctr">
                <a:lnSpc>
                  <a:spcPct val="110000"/>
                </a:lnSpc>
              </a:pPr>
              <a:r>
                <a:rPr kumimoji="1" lang="en-US" altLang="ja-JP" sz="1100" b="1" dirty="0">
                  <a:solidFill>
                    <a:srgbClr val="006EC0"/>
                  </a:solidFill>
                  <a:latin typeface="UD デジタル 教科書体 NP" panose="02020400000000000000" pitchFamily="18" charset="-128"/>
                  <a:ea typeface="UD デジタル 教科書体 NP" panose="02020400000000000000" pitchFamily="18" charset="-128"/>
                </a:rPr>
                <a:t>11</a:t>
              </a:r>
              <a:r>
                <a:rPr kumimoji="1" lang="ja-JP" altLang="en-US" sz="1100" b="1" dirty="0">
                  <a:solidFill>
                    <a:srgbClr val="006EC0"/>
                  </a:solidFill>
                  <a:latin typeface="UD デジタル 教科書体 NP" panose="02020400000000000000" pitchFamily="18" charset="-128"/>
                  <a:ea typeface="UD デジタル 教科書体 NP" panose="02020400000000000000" pitchFamily="18" charset="-128"/>
                </a:rPr>
                <a:t>万</a:t>
              </a:r>
              <a:r>
                <a:rPr kumimoji="1" lang="en-US" altLang="ja-JP" sz="1100" b="1" dirty="0">
                  <a:solidFill>
                    <a:srgbClr val="006EC0"/>
                  </a:solidFill>
                  <a:latin typeface="UD デジタル 教科書体 NP" panose="02020400000000000000" pitchFamily="18" charset="-128"/>
                  <a:ea typeface="UD デジタル 教科書体 NP" panose="02020400000000000000" pitchFamily="18" charset="-128"/>
                </a:rPr>
                <a:t>8,800</a:t>
              </a:r>
              <a:r>
                <a:rPr kumimoji="1" lang="ja-JP" altLang="en-US" sz="9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円</a:t>
              </a:r>
              <a:endParaRPr lang="en-US" altLang="ja-JP" sz="9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83" name="角丸四角形 31">
              <a:extLst>
                <a:ext uri="{FF2B5EF4-FFF2-40B4-BE49-F238E27FC236}">
                  <a16:creationId xmlns:a16="http://schemas.microsoft.com/office/drawing/2014/main" id="{1027CF3D-5039-1723-FBC6-24A7C33523A7}"/>
                </a:ext>
              </a:extLst>
            </p:cNvPr>
            <p:cNvSpPr/>
            <p:nvPr/>
          </p:nvSpPr>
          <p:spPr>
            <a:xfrm>
              <a:off x="927364" y="8119056"/>
              <a:ext cx="247993" cy="145004"/>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177800" indent="-177800" algn="ctr">
                <a:lnSpc>
                  <a:spcPct val="110000"/>
                </a:lnSpc>
              </a:pPr>
              <a:r>
                <a:rPr kumimoji="1" lang="en-US" altLang="ja-JP" sz="8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※3</a:t>
              </a:r>
              <a:endParaRPr lang="en-US" altLang="ja-JP" sz="500" baseline="300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cxnSp>
          <p:nvCxnSpPr>
            <p:cNvPr id="85" name="直線コネクタ 84">
              <a:extLst>
                <a:ext uri="{FF2B5EF4-FFF2-40B4-BE49-F238E27FC236}">
                  <a16:creationId xmlns:a16="http://schemas.microsoft.com/office/drawing/2014/main" id="{E15F8C1C-5E68-9045-4AFB-FF1BBFB2F928}"/>
                </a:ext>
              </a:extLst>
            </p:cNvPr>
            <p:cNvCxnSpPr/>
            <p:nvPr/>
          </p:nvCxnSpPr>
          <p:spPr>
            <a:xfrm>
              <a:off x="1175357" y="9393232"/>
              <a:ext cx="5203218" cy="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86" name="角丸四角形 31">
              <a:extLst>
                <a:ext uri="{FF2B5EF4-FFF2-40B4-BE49-F238E27FC236}">
                  <a16:creationId xmlns:a16="http://schemas.microsoft.com/office/drawing/2014/main" id="{4E427E29-018D-7027-79C2-224C2664A7CC}"/>
                </a:ext>
              </a:extLst>
            </p:cNvPr>
            <p:cNvSpPr/>
            <p:nvPr/>
          </p:nvSpPr>
          <p:spPr>
            <a:xfrm>
              <a:off x="2448666" y="9966079"/>
              <a:ext cx="860996" cy="199345"/>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177800" indent="-177800" algn="ctr">
                <a:lnSpc>
                  <a:spcPct val="110000"/>
                </a:lnSpc>
              </a:pPr>
              <a:r>
                <a:rPr kumimoji="1" lang="en-US" altLang="ja-JP" sz="11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590</a:t>
              </a:r>
              <a:r>
                <a:rPr kumimoji="1" lang="ja-JP" altLang="en-US" sz="9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万円</a:t>
              </a:r>
              <a:endParaRPr lang="en-US" altLang="ja-JP" sz="900" b="1" baseline="300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87" name="角丸四角形 31">
              <a:extLst>
                <a:ext uri="{FF2B5EF4-FFF2-40B4-BE49-F238E27FC236}">
                  <a16:creationId xmlns:a16="http://schemas.microsoft.com/office/drawing/2014/main" id="{1E89850D-146D-3F05-A9CF-BAC47E4430ED}"/>
                </a:ext>
              </a:extLst>
            </p:cNvPr>
            <p:cNvSpPr/>
            <p:nvPr/>
          </p:nvSpPr>
          <p:spPr>
            <a:xfrm>
              <a:off x="3941821" y="9966079"/>
              <a:ext cx="860996" cy="199345"/>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177800" indent="-177800" algn="ctr">
                <a:lnSpc>
                  <a:spcPct val="110000"/>
                </a:lnSpc>
              </a:pPr>
              <a:r>
                <a:rPr kumimoji="1" lang="en-US" altLang="ja-JP" sz="11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910</a:t>
              </a:r>
              <a:r>
                <a:rPr kumimoji="1" lang="ja-JP" altLang="en-US" sz="9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万円</a:t>
              </a:r>
              <a:endParaRPr lang="en-US" altLang="ja-JP" sz="900" b="1" baseline="300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cxnSp>
          <p:nvCxnSpPr>
            <p:cNvPr id="91" name="直線コネクタ 90">
              <a:extLst>
                <a:ext uri="{FF2B5EF4-FFF2-40B4-BE49-F238E27FC236}">
                  <a16:creationId xmlns:a16="http://schemas.microsoft.com/office/drawing/2014/main" id="{0D8F7DF1-6B68-940C-E846-E1F7D4B904B5}"/>
                </a:ext>
              </a:extLst>
            </p:cNvPr>
            <p:cNvCxnSpPr>
              <a:cxnSpLocks/>
            </p:cNvCxnSpPr>
            <p:nvPr/>
          </p:nvCxnSpPr>
          <p:spPr>
            <a:xfrm flipV="1">
              <a:off x="2870200" y="8316788"/>
              <a:ext cx="0" cy="1628192"/>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95" name="直線コネクタ 94">
              <a:extLst>
                <a:ext uri="{FF2B5EF4-FFF2-40B4-BE49-F238E27FC236}">
                  <a16:creationId xmlns:a16="http://schemas.microsoft.com/office/drawing/2014/main" id="{FDA07B92-76E3-AEA0-E69E-ACE4E24ECB87}"/>
                </a:ext>
              </a:extLst>
            </p:cNvPr>
            <p:cNvCxnSpPr>
              <a:cxnSpLocks/>
            </p:cNvCxnSpPr>
            <p:nvPr/>
          </p:nvCxnSpPr>
          <p:spPr>
            <a:xfrm flipV="1">
              <a:off x="4280813" y="8316788"/>
              <a:ext cx="0" cy="1628192"/>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99" name="左大かっこ 98">
              <a:extLst>
                <a:ext uri="{FF2B5EF4-FFF2-40B4-BE49-F238E27FC236}">
                  <a16:creationId xmlns:a16="http://schemas.microsoft.com/office/drawing/2014/main" id="{EF348A06-26D7-6D28-2D14-88A80F9FEBDD}"/>
                </a:ext>
              </a:extLst>
            </p:cNvPr>
            <p:cNvSpPr/>
            <p:nvPr/>
          </p:nvSpPr>
          <p:spPr>
            <a:xfrm rot="5400000">
              <a:off x="2671137" y="6616997"/>
              <a:ext cx="199344" cy="3020009"/>
            </a:xfrm>
            <a:prstGeom prst="leftBracket">
              <a:avLst>
                <a:gd name="adj" fmla="val 85871"/>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00" name="角丸四角形 31">
              <a:extLst>
                <a:ext uri="{FF2B5EF4-FFF2-40B4-BE49-F238E27FC236}">
                  <a16:creationId xmlns:a16="http://schemas.microsoft.com/office/drawing/2014/main" id="{4578455F-C1C2-EE06-4408-EA2736F2BD5A}"/>
                </a:ext>
              </a:extLst>
            </p:cNvPr>
            <p:cNvSpPr/>
            <p:nvPr/>
          </p:nvSpPr>
          <p:spPr>
            <a:xfrm>
              <a:off x="1864345" y="7853596"/>
              <a:ext cx="1822450" cy="396279"/>
            </a:xfrm>
            <a:prstGeom prst="round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177800" indent="-177800" algn="ctr">
                <a:lnSpc>
                  <a:spcPct val="110000"/>
                </a:lnSpc>
              </a:pPr>
              <a:r>
                <a:rPr kumimoji="1" lang="ja-JP" altLang="en-US" sz="1100" b="1" dirty="0">
                  <a:solidFill>
                    <a:srgbClr val="006EC0"/>
                  </a:solidFill>
                  <a:latin typeface="UD デジタル 教科書体 NP" panose="02020400000000000000" pitchFamily="18" charset="-128"/>
                  <a:ea typeface="UD デジタル 教科書体 NP" panose="02020400000000000000" pitchFamily="18" charset="-128"/>
                </a:rPr>
                <a:t>❶ 高等学校等就学支援金</a:t>
              </a:r>
              <a:endParaRPr kumimoji="1" lang="en-US" altLang="ja-JP" sz="1100" b="1" dirty="0">
                <a:solidFill>
                  <a:srgbClr val="006EC0"/>
                </a:solidFill>
                <a:latin typeface="UD デジタル 教科書体 NP" panose="02020400000000000000" pitchFamily="18" charset="-128"/>
                <a:ea typeface="UD デジタル 教科書体 NP" panose="02020400000000000000" pitchFamily="18" charset="-128"/>
              </a:endParaRPr>
            </a:p>
            <a:p>
              <a:pPr marL="177800" indent="-177800" algn="ctr">
                <a:lnSpc>
                  <a:spcPct val="110000"/>
                </a:lnSpc>
              </a:pPr>
              <a:r>
                <a:rPr kumimoji="1" lang="ja-JP" altLang="en-US" sz="10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による支援</a:t>
              </a:r>
              <a:endParaRPr lang="en-US" altLang="ja-JP" sz="10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101" name="左大かっこ 100">
              <a:extLst>
                <a:ext uri="{FF2B5EF4-FFF2-40B4-BE49-F238E27FC236}">
                  <a16:creationId xmlns:a16="http://schemas.microsoft.com/office/drawing/2014/main" id="{46D84CD2-84A1-DB76-EB4A-853454A88C54}"/>
                </a:ext>
              </a:extLst>
            </p:cNvPr>
            <p:cNvSpPr/>
            <p:nvPr/>
          </p:nvSpPr>
          <p:spPr>
            <a:xfrm rot="5400000">
              <a:off x="5572715" y="6735433"/>
              <a:ext cx="199343" cy="2783148"/>
            </a:xfrm>
            <a:custGeom>
              <a:avLst/>
              <a:gdLst>
                <a:gd name="connsiteX0" fmla="*/ 199343 w 199343"/>
                <a:gd name="connsiteY0" fmla="*/ 2614448 h 2614448"/>
                <a:gd name="connsiteX1" fmla="*/ 0 w 199343"/>
                <a:gd name="connsiteY1" fmla="*/ 2443270 h 2614448"/>
                <a:gd name="connsiteX2" fmla="*/ 0 w 199343"/>
                <a:gd name="connsiteY2" fmla="*/ 171178 h 2614448"/>
                <a:gd name="connsiteX3" fmla="*/ 199343 w 199343"/>
                <a:gd name="connsiteY3" fmla="*/ 0 h 2614448"/>
                <a:gd name="connsiteX4" fmla="*/ 199343 w 199343"/>
                <a:gd name="connsiteY4" fmla="*/ 2614448 h 2614448"/>
                <a:gd name="connsiteX0" fmla="*/ 199343 w 199343"/>
                <a:gd name="connsiteY0" fmla="*/ 2614448 h 2614448"/>
                <a:gd name="connsiteX1" fmla="*/ 0 w 199343"/>
                <a:gd name="connsiteY1" fmla="*/ 2443270 h 2614448"/>
                <a:gd name="connsiteX2" fmla="*/ 0 w 199343"/>
                <a:gd name="connsiteY2" fmla="*/ 171178 h 2614448"/>
                <a:gd name="connsiteX3" fmla="*/ 199343 w 199343"/>
                <a:gd name="connsiteY3" fmla="*/ 0 h 2614448"/>
                <a:gd name="connsiteX0" fmla="*/ 199343 w 199343"/>
                <a:gd name="connsiteY0" fmla="*/ 2614448 h 2614448"/>
                <a:gd name="connsiteX1" fmla="*/ 0 w 199343"/>
                <a:gd name="connsiteY1" fmla="*/ 2443270 h 2614448"/>
                <a:gd name="connsiteX2" fmla="*/ 0 w 199343"/>
                <a:gd name="connsiteY2" fmla="*/ 171178 h 2614448"/>
                <a:gd name="connsiteX3" fmla="*/ 199343 w 199343"/>
                <a:gd name="connsiteY3" fmla="*/ 0 h 2614448"/>
                <a:gd name="connsiteX4" fmla="*/ 199343 w 199343"/>
                <a:gd name="connsiteY4" fmla="*/ 2614448 h 2614448"/>
                <a:gd name="connsiteX0" fmla="*/ 199343 w 199343"/>
                <a:gd name="connsiteY0" fmla="*/ 2614448 h 2614448"/>
                <a:gd name="connsiteX1" fmla="*/ 0 w 199343"/>
                <a:gd name="connsiteY1" fmla="*/ 2443270 h 2614448"/>
                <a:gd name="connsiteX2" fmla="*/ 0 w 199343"/>
                <a:gd name="connsiteY2" fmla="*/ 171178 h 2614448"/>
              </a:gdLst>
              <a:ahLst/>
              <a:cxnLst>
                <a:cxn ang="0">
                  <a:pos x="connsiteX0" y="connsiteY0"/>
                </a:cxn>
                <a:cxn ang="0">
                  <a:pos x="connsiteX1" y="connsiteY1"/>
                </a:cxn>
                <a:cxn ang="0">
                  <a:pos x="connsiteX2" y="connsiteY2"/>
                </a:cxn>
              </a:cxnLst>
              <a:rect l="l" t="t" r="r" b="b"/>
              <a:pathLst>
                <a:path w="199343" h="2614448" stroke="0" extrusionOk="0">
                  <a:moveTo>
                    <a:pt x="199343" y="2614448"/>
                  </a:moveTo>
                  <a:cubicBezTo>
                    <a:pt x="89249" y="2614448"/>
                    <a:pt x="0" y="2537809"/>
                    <a:pt x="0" y="2443270"/>
                  </a:cubicBezTo>
                  <a:lnTo>
                    <a:pt x="0" y="171178"/>
                  </a:lnTo>
                  <a:cubicBezTo>
                    <a:pt x="0" y="76639"/>
                    <a:pt x="89249" y="0"/>
                    <a:pt x="199343" y="0"/>
                  </a:cubicBezTo>
                  <a:lnTo>
                    <a:pt x="199343" y="2614448"/>
                  </a:lnTo>
                  <a:close/>
                </a:path>
                <a:path w="199343" h="2614448" fill="none">
                  <a:moveTo>
                    <a:pt x="199343" y="2614448"/>
                  </a:moveTo>
                  <a:cubicBezTo>
                    <a:pt x="89249" y="2614448"/>
                    <a:pt x="0" y="2537809"/>
                    <a:pt x="0" y="2443270"/>
                  </a:cubicBezTo>
                  <a:lnTo>
                    <a:pt x="0" y="171178"/>
                  </a:lnTo>
                </a:path>
              </a:pathLst>
            </a:custGeom>
            <a:ln>
              <a:solidFill>
                <a:srgbClr val="FF33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02" name="角丸四角形 31">
              <a:extLst>
                <a:ext uri="{FF2B5EF4-FFF2-40B4-BE49-F238E27FC236}">
                  <a16:creationId xmlns:a16="http://schemas.microsoft.com/office/drawing/2014/main" id="{9B204085-5F4F-7A6A-143F-5F70682BB0DE}"/>
                </a:ext>
              </a:extLst>
            </p:cNvPr>
            <p:cNvSpPr/>
            <p:nvPr/>
          </p:nvSpPr>
          <p:spPr>
            <a:xfrm>
              <a:off x="4957900" y="7853596"/>
              <a:ext cx="1536972" cy="396279"/>
            </a:xfrm>
            <a:prstGeom prst="round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177800" indent="-177800" algn="ctr">
                <a:lnSpc>
                  <a:spcPct val="110000"/>
                </a:lnSpc>
              </a:pPr>
              <a:r>
                <a:rPr kumimoji="1" lang="ja-JP" altLang="en-US" sz="1100" b="1" dirty="0">
                  <a:solidFill>
                    <a:srgbClr val="006EC0"/>
                  </a:solidFill>
                  <a:latin typeface="UD デジタル 教科書体 NP" panose="02020400000000000000" pitchFamily="18" charset="-128"/>
                  <a:ea typeface="UD デジタル 教科書体 NP" panose="02020400000000000000" pitchFamily="18" charset="-128"/>
                </a:rPr>
                <a:t>❷ 高校生等臨時支援金</a:t>
              </a:r>
              <a:endParaRPr kumimoji="1" lang="en-US" altLang="ja-JP" sz="1100" b="1" dirty="0">
                <a:solidFill>
                  <a:srgbClr val="006EC0"/>
                </a:solidFill>
                <a:latin typeface="UD デジタル 教科書体 NP" panose="02020400000000000000" pitchFamily="18" charset="-128"/>
                <a:ea typeface="UD デジタル 教科書体 NP" panose="02020400000000000000" pitchFamily="18" charset="-128"/>
              </a:endParaRPr>
            </a:p>
            <a:p>
              <a:pPr marL="177800" indent="-177800" algn="ctr">
                <a:lnSpc>
                  <a:spcPct val="110000"/>
                </a:lnSpc>
              </a:pPr>
              <a:r>
                <a:rPr kumimoji="1" lang="ja-JP" altLang="en-US" sz="10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による支援</a:t>
              </a:r>
              <a:endParaRPr lang="en-US" altLang="ja-JP" sz="10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pic>
          <p:nvPicPr>
            <p:cNvPr id="104" name="図 103">
              <a:extLst>
                <a:ext uri="{FF2B5EF4-FFF2-40B4-BE49-F238E27FC236}">
                  <a16:creationId xmlns:a16="http://schemas.microsoft.com/office/drawing/2014/main" id="{88D8DDC3-357D-70EA-0623-B64942E9C9F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337904" y="8414151"/>
              <a:ext cx="776963" cy="888970"/>
            </a:xfrm>
            <a:prstGeom prst="rect">
              <a:avLst/>
            </a:prstGeom>
          </p:spPr>
        </p:pic>
      </p:grpSp>
    </p:spTree>
    <p:extLst>
      <p:ext uri="{BB962C8B-B14F-4D97-AF65-F5344CB8AC3E}">
        <p14:creationId xmlns:p14="http://schemas.microsoft.com/office/powerpoint/2010/main" val="2547225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B70B0E-A94E-452A-1F31-67EE78F838B2}"/>
            </a:ext>
          </a:extLst>
        </p:cNvPr>
        <p:cNvGrpSpPr/>
        <p:nvPr/>
      </p:nvGrpSpPr>
      <p:grpSpPr>
        <a:xfrm>
          <a:off x="0" y="0"/>
          <a:ext cx="0" cy="0"/>
          <a:chOff x="0" y="0"/>
          <a:chExt cx="0" cy="0"/>
        </a:xfrm>
      </p:grpSpPr>
      <p:sp>
        <p:nvSpPr>
          <p:cNvPr id="89" name="テキスト ボックス 88">
            <a:extLst>
              <a:ext uri="{FF2B5EF4-FFF2-40B4-BE49-F238E27FC236}">
                <a16:creationId xmlns:a16="http://schemas.microsoft.com/office/drawing/2014/main" id="{C147BA2B-643B-F0E2-E315-5AFD334994A8}"/>
              </a:ext>
            </a:extLst>
          </p:cNvPr>
          <p:cNvSpPr txBox="1"/>
          <p:nvPr/>
        </p:nvSpPr>
        <p:spPr>
          <a:xfrm>
            <a:off x="114754" y="7543462"/>
            <a:ext cx="7330166" cy="1573822"/>
          </a:xfrm>
          <a:prstGeom prst="rect">
            <a:avLst/>
          </a:prstGeom>
          <a:noFill/>
          <a:ln w="19050">
            <a:solidFill>
              <a:srgbClr val="006EC0"/>
            </a:solidFill>
            <a:prstDash val="solid"/>
          </a:ln>
        </p:spPr>
        <p:txBody>
          <a:bodyPr wrap="square" tIns="108000" bIns="108000" rtlCol="0" anchor="t" anchorCtr="0">
            <a:noAutofit/>
          </a:bodyPr>
          <a:lstStyle/>
          <a:p>
            <a:endParaRPr kumimoji="1" lang="en-US" altLang="ja-JP" sz="1000" dirty="0">
              <a:latin typeface="メイリオ" panose="020B0604030504040204" pitchFamily="50" charset="-128"/>
              <a:ea typeface="メイリオ" panose="020B0604030504040204" pitchFamily="50" charset="-128"/>
            </a:endParaRPr>
          </a:p>
        </p:txBody>
      </p:sp>
      <p:sp>
        <p:nvSpPr>
          <p:cNvPr id="71" name="テキスト ボックス 70">
            <a:extLst>
              <a:ext uri="{FF2B5EF4-FFF2-40B4-BE49-F238E27FC236}">
                <a16:creationId xmlns:a16="http://schemas.microsoft.com/office/drawing/2014/main" id="{8DE0C1D4-4F08-B2A9-DC65-8E310805224B}"/>
              </a:ext>
            </a:extLst>
          </p:cNvPr>
          <p:cNvSpPr txBox="1"/>
          <p:nvPr/>
        </p:nvSpPr>
        <p:spPr>
          <a:xfrm>
            <a:off x="114754" y="5248349"/>
            <a:ext cx="7330166" cy="2179079"/>
          </a:xfrm>
          <a:prstGeom prst="rect">
            <a:avLst/>
          </a:prstGeom>
          <a:noFill/>
          <a:ln w="19050">
            <a:solidFill>
              <a:srgbClr val="006EC0"/>
            </a:solidFill>
            <a:prstDash val="solid"/>
          </a:ln>
        </p:spPr>
        <p:txBody>
          <a:bodyPr wrap="square" tIns="108000" bIns="108000" rtlCol="0" anchor="t" anchorCtr="0">
            <a:noAutofit/>
          </a:bodyPr>
          <a:lstStyle/>
          <a:p>
            <a:endParaRPr kumimoji="1" lang="en-US" altLang="ja-JP" sz="1000" dirty="0">
              <a:latin typeface="メイリオ" panose="020B0604030504040204" pitchFamily="50" charset="-128"/>
              <a:ea typeface="メイリオ" panose="020B0604030504040204" pitchFamily="50" charset="-128"/>
            </a:endParaRPr>
          </a:p>
        </p:txBody>
      </p:sp>
      <p:sp>
        <p:nvSpPr>
          <p:cNvPr id="75" name="四角形: 角を丸くする 74">
            <a:extLst>
              <a:ext uri="{FF2B5EF4-FFF2-40B4-BE49-F238E27FC236}">
                <a16:creationId xmlns:a16="http://schemas.microsoft.com/office/drawing/2014/main" id="{DA312EB9-AC1A-538B-E062-FFE563191B14}"/>
              </a:ext>
            </a:extLst>
          </p:cNvPr>
          <p:cNvSpPr/>
          <p:nvPr/>
        </p:nvSpPr>
        <p:spPr>
          <a:xfrm>
            <a:off x="224727" y="5778068"/>
            <a:ext cx="3525948" cy="1562041"/>
          </a:xfrm>
          <a:prstGeom prst="roundRect">
            <a:avLst>
              <a:gd name="adj" fmla="val 0"/>
            </a:avLst>
          </a:prstGeom>
          <a:solidFill>
            <a:srgbClr val="E5F4FF"/>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bIns="36000" rtlCol="0" anchor="t" anchorCtr="0"/>
          <a:lstStyle/>
          <a:p>
            <a:pPr lvl="0" algn="ctr">
              <a:defRPr/>
            </a:pPr>
            <a:r>
              <a:rPr kumimoji="1" lang="ja-JP" altLang="en-US" sz="1400" b="1" dirty="0">
                <a:solidFill>
                  <a:srgbClr val="006EC0"/>
                </a:solidFill>
                <a:latin typeface="UD デジタル 教科書体 NP" panose="02020400000000000000" pitchFamily="18" charset="-128"/>
                <a:ea typeface="UD デジタル 教科書体 NP" panose="02020400000000000000" pitchFamily="18" charset="-128"/>
              </a:rPr>
              <a:t>日本国内に住所を有する方</a:t>
            </a:r>
            <a:r>
              <a:rPr kumimoji="1" lang="ja-JP" altLang="en-US"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が対象です</a:t>
            </a:r>
            <a:endParaRPr kumimoji="1" lang="en-US" altLang="ja-JP"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83" name="四角形: 角を丸くする 82">
            <a:extLst>
              <a:ext uri="{FF2B5EF4-FFF2-40B4-BE49-F238E27FC236}">
                <a16:creationId xmlns:a16="http://schemas.microsoft.com/office/drawing/2014/main" id="{DD8A4AE5-413B-8E62-8CFF-8A14DC634DB5}"/>
              </a:ext>
            </a:extLst>
          </p:cNvPr>
          <p:cNvSpPr/>
          <p:nvPr/>
        </p:nvSpPr>
        <p:spPr>
          <a:xfrm>
            <a:off x="3833153" y="5778068"/>
            <a:ext cx="3525948" cy="1562041"/>
          </a:xfrm>
          <a:prstGeom prst="roundRect">
            <a:avLst>
              <a:gd name="adj" fmla="val 0"/>
            </a:avLst>
          </a:prstGeom>
          <a:solidFill>
            <a:srgbClr val="E5F4FF"/>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bIns="36000" rtlCol="0" anchor="t" anchorCtr="0"/>
          <a:lstStyle/>
          <a:p>
            <a:pPr lvl="0" algn="ctr">
              <a:defRPr/>
            </a:pPr>
            <a:r>
              <a:rPr kumimoji="1" lang="ja-JP" altLang="en-US" sz="1400" b="1" dirty="0">
                <a:solidFill>
                  <a:srgbClr val="006EC0"/>
                </a:solidFill>
                <a:latin typeface="UD デジタル 教科書体 NP" panose="02020400000000000000" pitchFamily="18" charset="-128"/>
                <a:ea typeface="UD デジタル 教科書体 NP" panose="02020400000000000000" pitchFamily="18" charset="-128"/>
              </a:rPr>
              <a:t>対象となる学校種</a:t>
            </a:r>
            <a:r>
              <a:rPr kumimoji="1" lang="ja-JP" altLang="en-US"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は次のとおりです</a:t>
            </a:r>
            <a:endParaRPr kumimoji="1" lang="en-US" altLang="ja-JP"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2" name="テキスト ボックス 1">
            <a:extLst>
              <a:ext uri="{FF2B5EF4-FFF2-40B4-BE49-F238E27FC236}">
                <a16:creationId xmlns:a16="http://schemas.microsoft.com/office/drawing/2014/main" id="{3ED4DB37-20F5-2501-2DC4-F537540E232B}"/>
              </a:ext>
            </a:extLst>
          </p:cNvPr>
          <p:cNvSpPr txBox="1"/>
          <p:nvPr/>
        </p:nvSpPr>
        <p:spPr>
          <a:xfrm>
            <a:off x="114754" y="91860"/>
            <a:ext cx="7330166" cy="5040456"/>
          </a:xfrm>
          <a:prstGeom prst="rect">
            <a:avLst/>
          </a:prstGeom>
          <a:noFill/>
          <a:ln w="19050">
            <a:solidFill>
              <a:srgbClr val="006EC0"/>
            </a:solidFill>
            <a:prstDash val="solid"/>
          </a:ln>
        </p:spPr>
        <p:txBody>
          <a:bodyPr wrap="square" tIns="108000" bIns="108000" rtlCol="0" anchor="t" anchorCtr="0">
            <a:noAutofit/>
          </a:bodyPr>
          <a:lstStyle/>
          <a:p>
            <a:endParaRPr kumimoji="1" lang="en-US" altLang="ja-JP" sz="1000" dirty="0">
              <a:latin typeface="メイリオ" panose="020B0604030504040204" pitchFamily="50" charset="-128"/>
              <a:ea typeface="メイリオ" panose="020B0604030504040204" pitchFamily="50" charset="-128"/>
            </a:endParaRPr>
          </a:p>
        </p:txBody>
      </p:sp>
      <p:sp>
        <p:nvSpPr>
          <p:cNvPr id="12" name="四角形: 角を丸くする 11">
            <a:extLst>
              <a:ext uri="{FF2B5EF4-FFF2-40B4-BE49-F238E27FC236}">
                <a16:creationId xmlns:a16="http://schemas.microsoft.com/office/drawing/2014/main" id="{463916E3-4887-9988-544D-C17FA3B1F364}"/>
              </a:ext>
            </a:extLst>
          </p:cNvPr>
          <p:cNvSpPr/>
          <p:nvPr/>
        </p:nvSpPr>
        <p:spPr>
          <a:xfrm>
            <a:off x="189802" y="601052"/>
            <a:ext cx="962723" cy="1740517"/>
          </a:xfrm>
          <a:prstGeom prst="roundRect">
            <a:avLst>
              <a:gd name="adj" fmla="val 0"/>
            </a:avLst>
          </a:prstGeom>
          <a:solidFill>
            <a:srgbClr val="E5F4FF"/>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ctr"/>
          <a:lstStyle/>
          <a:p>
            <a:pPr lvl="0" algn="ctr">
              <a:defRPr/>
            </a:pPr>
            <a:r>
              <a:rPr kumimoji="1" lang="ja-JP" altLang="en-US" sz="1100" b="1" dirty="0">
                <a:solidFill>
                  <a:srgbClr val="006EC0"/>
                </a:solidFill>
                <a:latin typeface="UD デジタル 教科書体 NP" panose="02020400000000000000" pitchFamily="18" charset="-128"/>
                <a:ea typeface="UD デジタル 教科書体 NP" panose="02020400000000000000" pitchFamily="18" charset="-128"/>
              </a:rPr>
              <a:t>❶</a:t>
            </a:r>
            <a:endParaRPr kumimoji="1" lang="en-US" altLang="ja-JP" sz="1100" b="1" dirty="0">
              <a:solidFill>
                <a:srgbClr val="006EC0"/>
              </a:solidFill>
              <a:latin typeface="UD デジタル 教科書体 NP" panose="02020400000000000000" pitchFamily="18" charset="-128"/>
              <a:ea typeface="UD デジタル 教科書体 NP" panose="02020400000000000000" pitchFamily="18" charset="-128"/>
            </a:endParaRPr>
          </a:p>
          <a:p>
            <a:pPr lvl="0" algn="ctr">
              <a:defRPr/>
            </a:pPr>
            <a:r>
              <a:rPr kumimoji="1" lang="ja-JP" altLang="en-US" sz="1100" b="1" dirty="0">
                <a:solidFill>
                  <a:srgbClr val="006EC0"/>
                </a:solidFill>
                <a:latin typeface="UD デジタル 教科書体 NP" panose="02020400000000000000" pitchFamily="18" charset="-128"/>
                <a:ea typeface="UD デジタル 教科書体 NP" panose="02020400000000000000" pitchFamily="18" charset="-128"/>
              </a:rPr>
              <a:t>高等学校等</a:t>
            </a:r>
            <a:endParaRPr kumimoji="1" lang="en-US" altLang="ja-JP" sz="1100" b="1" dirty="0">
              <a:solidFill>
                <a:srgbClr val="006EC0"/>
              </a:solidFill>
              <a:latin typeface="UD デジタル 教科書体 NP" panose="02020400000000000000" pitchFamily="18" charset="-128"/>
              <a:ea typeface="UD デジタル 教科書体 NP" panose="02020400000000000000" pitchFamily="18" charset="-128"/>
            </a:endParaRPr>
          </a:p>
          <a:p>
            <a:pPr lvl="0" algn="ctr">
              <a:defRPr/>
            </a:pPr>
            <a:r>
              <a:rPr kumimoji="1" lang="ja-JP" altLang="en-US" sz="1100" b="1" dirty="0">
                <a:solidFill>
                  <a:srgbClr val="006EC0"/>
                </a:solidFill>
                <a:latin typeface="UD デジタル 教科書体 NP" panose="02020400000000000000" pitchFamily="18" charset="-128"/>
                <a:ea typeface="UD デジタル 教科書体 NP" panose="02020400000000000000" pitchFamily="18" charset="-128"/>
              </a:rPr>
              <a:t>就学支援金</a:t>
            </a:r>
            <a:endParaRPr kumimoji="1" lang="en-US" altLang="ja-JP" sz="1100" b="1" dirty="0">
              <a:solidFill>
                <a:srgbClr val="006EC0"/>
              </a:solidFill>
              <a:latin typeface="UD デジタル 教科書体 NP" panose="02020400000000000000" pitchFamily="18" charset="-128"/>
              <a:ea typeface="UD デジタル 教科書体 NP" panose="02020400000000000000" pitchFamily="18" charset="-128"/>
            </a:endParaRPr>
          </a:p>
          <a:p>
            <a:pPr lvl="0" algn="ctr">
              <a:defRPr/>
            </a:pPr>
            <a:r>
              <a:rPr kumimoji="1" lang="ja-JP" altLang="en-US"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への申請</a:t>
            </a:r>
            <a:endParaRPr kumimoji="1" lang="en-US" altLang="ja-JP"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pic>
        <p:nvPicPr>
          <p:cNvPr id="19" name="グラフィックス 18" descr="スマート フォン 単色塗りつぶし">
            <a:extLst>
              <a:ext uri="{FF2B5EF4-FFF2-40B4-BE49-F238E27FC236}">
                <a16:creationId xmlns:a16="http://schemas.microsoft.com/office/drawing/2014/main" id="{E3595564-9AC6-C386-9FE9-AF20E8A8925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2490" y="128995"/>
            <a:ext cx="360000" cy="360000"/>
          </a:xfrm>
          <a:prstGeom prst="rect">
            <a:avLst/>
          </a:prstGeom>
        </p:spPr>
      </p:pic>
      <p:pic>
        <p:nvPicPr>
          <p:cNvPr id="23" name="グラフィックス 22" descr="男性のプロフィール 単色塗りつぶし">
            <a:extLst>
              <a:ext uri="{FF2B5EF4-FFF2-40B4-BE49-F238E27FC236}">
                <a16:creationId xmlns:a16="http://schemas.microsoft.com/office/drawing/2014/main" id="{984ABC3F-7E92-8623-68D9-A8EEEF7FC21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4511" y="2613729"/>
            <a:ext cx="360000" cy="360000"/>
          </a:xfrm>
          <a:prstGeom prst="rect">
            <a:avLst/>
          </a:prstGeom>
        </p:spPr>
      </p:pic>
      <p:sp>
        <p:nvSpPr>
          <p:cNvPr id="63" name="テキスト ボックス 62">
            <a:extLst>
              <a:ext uri="{FF2B5EF4-FFF2-40B4-BE49-F238E27FC236}">
                <a16:creationId xmlns:a16="http://schemas.microsoft.com/office/drawing/2014/main" id="{B8276082-0F85-A861-4C9D-BEBFE07C1F50}"/>
              </a:ext>
            </a:extLst>
          </p:cNvPr>
          <p:cNvSpPr txBox="1"/>
          <p:nvPr/>
        </p:nvSpPr>
        <p:spPr>
          <a:xfrm>
            <a:off x="189802" y="8053752"/>
            <a:ext cx="5997743" cy="292388"/>
          </a:xfrm>
          <a:prstGeom prst="rect">
            <a:avLst/>
          </a:prstGeom>
          <a:noFill/>
        </p:spPr>
        <p:txBody>
          <a:bodyPr wrap="square" rtlCol="0">
            <a:spAutoFit/>
          </a:bodyPr>
          <a:lstStyle/>
          <a:p>
            <a:pPr defTabSz="414772" eaLnBrk="1" fontAlgn="auto" hangingPunct="1">
              <a:spcBef>
                <a:spcPts val="0"/>
              </a:spcBef>
              <a:spcAft>
                <a:spcPts val="0"/>
              </a:spcAft>
            </a:pPr>
            <a:r>
              <a:rPr lang="ja-JP" altLang="en-US" sz="1300" b="1" dirty="0">
                <a:solidFill>
                  <a:srgbClr val="006EC0"/>
                </a:solidFill>
                <a:latin typeface="UD デジタル 教科書体 NP" panose="02020400000000000000" pitchFamily="18" charset="-128"/>
                <a:ea typeface="UD デジタル 教科書体 NP" panose="02020400000000000000" pitchFamily="18" charset="-128"/>
              </a:rPr>
              <a:t>学校または都道府県へ</a:t>
            </a:r>
            <a:r>
              <a:rPr lang="ja-JP" altLang="en-US" sz="13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お問い合わせください。</a:t>
            </a:r>
            <a:endParaRPr lang="en-US" altLang="ja-JP" sz="13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67" name="正方形/長方形 66">
            <a:extLst>
              <a:ext uri="{FF2B5EF4-FFF2-40B4-BE49-F238E27FC236}">
                <a16:creationId xmlns:a16="http://schemas.microsoft.com/office/drawing/2014/main" id="{FFBF76BE-5FC8-AB7B-8E9C-DF56E9F3D997}"/>
              </a:ext>
            </a:extLst>
          </p:cNvPr>
          <p:cNvSpPr/>
          <p:nvPr/>
        </p:nvSpPr>
        <p:spPr>
          <a:xfrm>
            <a:off x="254774" y="7662020"/>
            <a:ext cx="7221243" cy="923661"/>
          </a:xfrm>
          <a:prstGeom prst="rect">
            <a:avLst/>
          </a:prstGeom>
          <a:noFill/>
          <a:ln w="28575">
            <a:noFill/>
          </a:ln>
        </p:spPr>
        <p:style>
          <a:lnRef idx="2">
            <a:schemeClr val="accent2"/>
          </a:lnRef>
          <a:fillRef idx="1">
            <a:schemeClr val="lt1"/>
          </a:fillRef>
          <a:effectRef idx="0">
            <a:schemeClr val="accent2"/>
          </a:effectRef>
          <a:fontRef idx="minor">
            <a:schemeClr val="dk1"/>
          </a:fontRef>
        </p:style>
        <p:txBody>
          <a:bodyPr anchor="ctr"/>
          <a:lstStyle/>
          <a:p>
            <a:pPr algn="ctr" eaLnBrk="1" hangingPunct="1">
              <a:defRPr/>
            </a:pPr>
            <a:endParaRPr lang="ja-JP" altLang="en-US" sz="2400" dirty="0">
              <a:solidFill>
                <a:schemeClr val="tx1"/>
              </a:solidFill>
              <a:latin typeface="メイリオ" panose="020B0604030504040204" pitchFamily="50" charset="-128"/>
              <a:ea typeface="メイリオ" panose="020B0604030504040204" pitchFamily="50" charset="-128"/>
            </a:endParaRPr>
          </a:p>
        </p:txBody>
      </p:sp>
      <p:pic>
        <p:nvPicPr>
          <p:cNvPr id="3" name="図 2">
            <a:extLst>
              <a:ext uri="{FF2B5EF4-FFF2-40B4-BE49-F238E27FC236}">
                <a16:creationId xmlns:a16="http://schemas.microsoft.com/office/drawing/2014/main" id="{68C6D7EE-D305-A272-0D1D-DD14CF037A4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927005" y="8350333"/>
            <a:ext cx="683800" cy="683800"/>
          </a:xfrm>
          <a:prstGeom prst="rect">
            <a:avLst/>
          </a:prstGeom>
        </p:spPr>
      </p:pic>
      <p:pic>
        <p:nvPicPr>
          <p:cNvPr id="9" name="図 8">
            <a:extLst>
              <a:ext uri="{FF2B5EF4-FFF2-40B4-BE49-F238E27FC236}">
                <a16:creationId xmlns:a16="http://schemas.microsoft.com/office/drawing/2014/main" id="{4E39C1A4-2DCC-3DE5-5C23-FC709FE220A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549703" y="8350543"/>
            <a:ext cx="683590" cy="683590"/>
          </a:xfrm>
          <a:prstGeom prst="rect">
            <a:avLst/>
          </a:prstGeom>
        </p:spPr>
      </p:pic>
      <p:sp>
        <p:nvSpPr>
          <p:cNvPr id="6" name="四角形: 角を丸くする 5">
            <a:extLst>
              <a:ext uri="{FF2B5EF4-FFF2-40B4-BE49-F238E27FC236}">
                <a16:creationId xmlns:a16="http://schemas.microsoft.com/office/drawing/2014/main" id="{D3152F82-5BA3-E524-35D6-B11E67D12EB2}"/>
              </a:ext>
            </a:extLst>
          </p:cNvPr>
          <p:cNvSpPr/>
          <p:nvPr/>
        </p:nvSpPr>
        <p:spPr>
          <a:xfrm>
            <a:off x="195188" y="177758"/>
            <a:ext cx="7169299" cy="358190"/>
          </a:xfrm>
          <a:prstGeom prst="roundRect">
            <a:avLst>
              <a:gd name="adj" fmla="val 0"/>
            </a:avLst>
          </a:prstGeom>
          <a:solidFill>
            <a:srgbClr val="006EC0"/>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ctr"/>
          <a:lstStyle/>
          <a:p>
            <a:pPr lvl="0" algn="ctr">
              <a:defRPr/>
            </a:pPr>
            <a:r>
              <a:rPr kumimoji="1" lang="ja-JP" altLang="en-US" sz="1600" b="1" dirty="0">
                <a:solidFill>
                  <a:schemeClr val="bg1"/>
                </a:solidFill>
                <a:latin typeface="UD デジタル 教科書体 NP" panose="02020400000000000000" pitchFamily="18" charset="-128"/>
                <a:ea typeface="UD デジタル 教科書体 NP" panose="02020400000000000000" pitchFamily="18" charset="-128"/>
              </a:rPr>
              <a:t>お申し込みについて</a:t>
            </a:r>
            <a:endParaRPr kumimoji="1" lang="en-US" altLang="ja-JP" sz="1600" b="1" dirty="0">
              <a:solidFill>
                <a:schemeClr val="bg1"/>
              </a:solidFill>
              <a:latin typeface="UD デジタル 教科書体 NP" panose="02020400000000000000" pitchFamily="18" charset="-128"/>
              <a:ea typeface="UD デジタル 教科書体 NP" panose="02020400000000000000" pitchFamily="18" charset="-128"/>
            </a:endParaRPr>
          </a:p>
        </p:txBody>
      </p:sp>
      <p:pic>
        <p:nvPicPr>
          <p:cNvPr id="14" name="グラフィックス 13">
            <a:extLst>
              <a:ext uri="{FF2B5EF4-FFF2-40B4-BE49-F238E27FC236}">
                <a16:creationId xmlns:a16="http://schemas.microsoft.com/office/drawing/2014/main" id="{1F9C7975-BB98-DE01-2BD3-88E71E1E1442}"/>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515106" y="205654"/>
            <a:ext cx="302397" cy="302397"/>
          </a:xfrm>
          <a:prstGeom prst="rect">
            <a:avLst/>
          </a:prstGeom>
        </p:spPr>
      </p:pic>
      <p:sp>
        <p:nvSpPr>
          <p:cNvPr id="15" name="四角形: 角を丸くする 14">
            <a:extLst>
              <a:ext uri="{FF2B5EF4-FFF2-40B4-BE49-F238E27FC236}">
                <a16:creationId xmlns:a16="http://schemas.microsoft.com/office/drawing/2014/main" id="{599A27A9-348C-A5AD-E620-56CF1D88670F}"/>
              </a:ext>
            </a:extLst>
          </p:cNvPr>
          <p:cNvSpPr/>
          <p:nvPr/>
        </p:nvSpPr>
        <p:spPr>
          <a:xfrm>
            <a:off x="189802" y="2435346"/>
            <a:ext cx="962723" cy="1560665"/>
          </a:xfrm>
          <a:prstGeom prst="roundRect">
            <a:avLst>
              <a:gd name="adj" fmla="val 0"/>
            </a:avLst>
          </a:prstGeom>
          <a:solidFill>
            <a:srgbClr val="E5F4FF"/>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ctr"/>
          <a:lstStyle/>
          <a:p>
            <a:pPr lvl="0" algn="ctr">
              <a:defRPr/>
            </a:pPr>
            <a:r>
              <a:rPr kumimoji="1" lang="ja-JP" altLang="en-US" sz="1100" b="1" dirty="0">
                <a:solidFill>
                  <a:srgbClr val="006EC0"/>
                </a:solidFill>
                <a:latin typeface="UD デジタル 教科書体 NP" panose="02020400000000000000" pitchFamily="18" charset="-128"/>
                <a:ea typeface="UD デジタル 教科書体 NP" panose="02020400000000000000" pitchFamily="18" charset="-128"/>
              </a:rPr>
              <a:t>❷</a:t>
            </a:r>
            <a:endParaRPr kumimoji="1" lang="en-US" altLang="ja-JP" sz="1100" b="1" dirty="0">
              <a:solidFill>
                <a:srgbClr val="006EC0"/>
              </a:solidFill>
              <a:latin typeface="UD デジタル 教科書体 NP" panose="02020400000000000000" pitchFamily="18" charset="-128"/>
              <a:ea typeface="UD デジタル 教科書体 NP" panose="02020400000000000000" pitchFamily="18" charset="-128"/>
            </a:endParaRPr>
          </a:p>
          <a:p>
            <a:pPr lvl="0" algn="ctr">
              <a:defRPr/>
            </a:pPr>
            <a:r>
              <a:rPr kumimoji="1" lang="ja-JP" altLang="en-US" sz="1100" b="1" dirty="0">
                <a:solidFill>
                  <a:srgbClr val="006EC0"/>
                </a:solidFill>
                <a:latin typeface="UD デジタル 教科書体 NP" panose="02020400000000000000" pitchFamily="18" charset="-128"/>
                <a:ea typeface="UD デジタル 教科書体 NP" panose="02020400000000000000" pitchFamily="18" charset="-128"/>
              </a:rPr>
              <a:t>高校生等</a:t>
            </a:r>
            <a:endParaRPr kumimoji="1" lang="en-US" altLang="ja-JP" sz="1100" b="1" dirty="0">
              <a:solidFill>
                <a:srgbClr val="006EC0"/>
              </a:solidFill>
              <a:latin typeface="UD デジタル 教科書体 NP" panose="02020400000000000000" pitchFamily="18" charset="-128"/>
              <a:ea typeface="UD デジタル 教科書体 NP" panose="02020400000000000000" pitchFamily="18" charset="-128"/>
            </a:endParaRPr>
          </a:p>
          <a:p>
            <a:pPr lvl="0" algn="ctr">
              <a:defRPr/>
            </a:pPr>
            <a:r>
              <a:rPr kumimoji="1" lang="ja-JP" altLang="en-US" sz="1100" b="1" dirty="0">
                <a:solidFill>
                  <a:srgbClr val="006EC0"/>
                </a:solidFill>
                <a:latin typeface="UD デジタル 教科書体 NP" panose="02020400000000000000" pitchFamily="18" charset="-128"/>
                <a:ea typeface="UD デジタル 教科書体 NP" panose="02020400000000000000" pitchFamily="18" charset="-128"/>
              </a:rPr>
              <a:t>臨時支援金</a:t>
            </a:r>
            <a:endParaRPr kumimoji="1" lang="en-US" altLang="ja-JP" sz="1100" b="1" dirty="0">
              <a:solidFill>
                <a:srgbClr val="006EC0"/>
              </a:solidFill>
              <a:latin typeface="UD デジタル 教科書体 NP" panose="02020400000000000000" pitchFamily="18" charset="-128"/>
              <a:ea typeface="UD デジタル 教科書体 NP" panose="02020400000000000000" pitchFamily="18" charset="-128"/>
            </a:endParaRPr>
          </a:p>
          <a:p>
            <a:pPr lvl="0" algn="ctr">
              <a:defRPr/>
            </a:pPr>
            <a:r>
              <a:rPr kumimoji="1" lang="ja-JP" altLang="en-US"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への申請</a:t>
            </a:r>
            <a:endParaRPr kumimoji="1" lang="en-US" altLang="ja-JP"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16" name="四角形: 角を丸くする 15">
            <a:extLst>
              <a:ext uri="{FF2B5EF4-FFF2-40B4-BE49-F238E27FC236}">
                <a16:creationId xmlns:a16="http://schemas.microsoft.com/office/drawing/2014/main" id="{7A8EA133-C1A9-3E01-FA16-58CBEF553A2A}"/>
              </a:ext>
            </a:extLst>
          </p:cNvPr>
          <p:cNvSpPr/>
          <p:nvPr/>
        </p:nvSpPr>
        <p:spPr>
          <a:xfrm>
            <a:off x="1371600" y="601052"/>
            <a:ext cx="5992886" cy="665773"/>
          </a:xfrm>
          <a:prstGeom prst="roundRect">
            <a:avLst>
              <a:gd name="adj" fmla="val 0"/>
            </a:avLst>
          </a:prstGeom>
          <a:solidFill>
            <a:schemeClr val="bg1"/>
          </a:solidFill>
          <a:ln>
            <a:solidFill>
              <a:srgbClr val="006EC0"/>
            </a:solid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lvl="0">
              <a:defRPr/>
            </a:pPr>
            <a:r>
              <a:rPr kumimoji="1" lang="ja-JP" altLang="en-US" sz="1400" b="1" dirty="0">
                <a:solidFill>
                  <a:srgbClr val="006EC0"/>
                </a:solidFill>
                <a:latin typeface="UD デジタル 教科書体 NP" panose="02020400000000000000" pitchFamily="18" charset="-128"/>
                <a:ea typeface="UD デジタル 教科書体 NP" panose="02020400000000000000" pitchFamily="18" charset="-128"/>
              </a:rPr>
              <a:t>新入生</a:t>
            </a:r>
            <a:r>
              <a:rPr kumimoji="1" lang="ja-JP" altLang="en-US" sz="11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の皆さん</a:t>
            </a:r>
            <a:endParaRPr kumimoji="1" lang="en-US" altLang="ja-JP"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17" name="四角形: 角を丸くする 16">
            <a:extLst>
              <a:ext uri="{FF2B5EF4-FFF2-40B4-BE49-F238E27FC236}">
                <a16:creationId xmlns:a16="http://schemas.microsoft.com/office/drawing/2014/main" id="{5374A270-2E61-5103-3CCE-B7187E2B4ED3}"/>
              </a:ext>
            </a:extLst>
          </p:cNvPr>
          <p:cNvSpPr/>
          <p:nvPr/>
        </p:nvSpPr>
        <p:spPr>
          <a:xfrm>
            <a:off x="1371600" y="1330268"/>
            <a:ext cx="5992886" cy="665773"/>
          </a:xfrm>
          <a:prstGeom prst="roundRect">
            <a:avLst>
              <a:gd name="adj" fmla="val 0"/>
            </a:avLst>
          </a:prstGeom>
          <a:solidFill>
            <a:schemeClr val="bg1"/>
          </a:solidFill>
          <a:ln>
            <a:solidFill>
              <a:srgbClr val="006EC0"/>
            </a:solid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lvl="0">
              <a:defRPr/>
            </a:pPr>
            <a:r>
              <a:rPr kumimoji="1" lang="ja-JP" altLang="en-US" sz="1400" b="1" dirty="0">
                <a:solidFill>
                  <a:srgbClr val="006EC0"/>
                </a:solidFill>
                <a:latin typeface="UD デジタル 教科書体 NP" panose="02020400000000000000" pitchFamily="18" charset="-128"/>
                <a:ea typeface="UD デジタル 教科書体 NP" panose="02020400000000000000" pitchFamily="18" charset="-128"/>
              </a:rPr>
              <a:t>在校生</a:t>
            </a:r>
            <a:r>
              <a:rPr kumimoji="1" lang="ja-JP" altLang="en-US" sz="11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の皆さん</a:t>
            </a:r>
            <a:endParaRPr kumimoji="1" lang="en-US" altLang="ja-JP"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cxnSp>
        <p:nvCxnSpPr>
          <p:cNvPr id="22" name="直線コネクタ 21">
            <a:extLst>
              <a:ext uri="{FF2B5EF4-FFF2-40B4-BE49-F238E27FC236}">
                <a16:creationId xmlns:a16="http://schemas.microsoft.com/office/drawing/2014/main" id="{0E97C7CE-FEFD-7A30-3072-7744E566A142}"/>
              </a:ext>
            </a:extLst>
          </p:cNvPr>
          <p:cNvCxnSpPr>
            <a:cxnSpLocks/>
          </p:cNvCxnSpPr>
          <p:nvPr/>
        </p:nvCxnSpPr>
        <p:spPr>
          <a:xfrm>
            <a:off x="2666304" y="700717"/>
            <a:ext cx="0" cy="466442"/>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915AA744-5D8D-A099-0508-B02AC77D18C5}"/>
              </a:ext>
            </a:extLst>
          </p:cNvPr>
          <p:cNvCxnSpPr>
            <a:cxnSpLocks/>
          </p:cNvCxnSpPr>
          <p:nvPr/>
        </p:nvCxnSpPr>
        <p:spPr>
          <a:xfrm>
            <a:off x="2666304" y="1429933"/>
            <a:ext cx="0" cy="466442"/>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grpSp>
        <p:nvGrpSpPr>
          <p:cNvPr id="27" name="グループ化 26">
            <a:extLst>
              <a:ext uri="{FF2B5EF4-FFF2-40B4-BE49-F238E27FC236}">
                <a16:creationId xmlns:a16="http://schemas.microsoft.com/office/drawing/2014/main" id="{667EDE01-9DAF-2A30-F9E7-4FB2F070E1D1}"/>
              </a:ext>
            </a:extLst>
          </p:cNvPr>
          <p:cNvGrpSpPr/>
          <p:nvPr/>
        </p:nvGrpSpPr>
        <p:grpSpPr>
          <a:xfrm>
            <a:off x="2811341" y="722291"/>
            <a:ext cx="5259907" cy="412915"/>
            <a:chOff x="2811341" y="722291"/>
            <a:chExt cx="5259907" cy="412915"/>
          </a:xfrm>
        </p:grpSpPr>
        <p:sp>
          <p:nvSpPr>
            <p:cNvPr id="18" name="角丸四角形 31">
              <a:extLst>
                <a:ext uri="{FF2B5EF4-FFF2-40B4-BE49-F238E27FC236}">
                  <a16:creationId xmlns:a16="http://schemas.microsoft.com/office/drawing/2014/main" id="{0FBE8E70-FB6D-BA26-33EA-6F1402A7474D}"/>
                </a:ext>
              </a:extLst>
            </p:cNvPr>
            <p:cNvSpPr/>
            <p:nvPr/>
          </p:nvSpPr>
          <p:spPr>
            <a:xfrm>
              <a:off x="3922061" y="730408"/>
              <a:ext cx="4149187" cy="199345"/>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algn="just">
                <a:lnSpc>
                  <a:spcPct val="110000"/>
                </a:lnSpc>
              </a:pPr>
              <a:r>
                <a:rPr lang="ja-JP" altLang="en-US"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手続きが必要な時期に学校から案内があります。</a:t>
              </a:r>
              <a:endParaRPr lang="en-US" altLang="ja-JP"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25" name="角丸四角形 31">
              <a:extLst>
                <a:ext uri="{FF2B5EF4-FFF2-40B4-BE49-F238E27FC236}">
                  <a16:creationId xmlns:a16="http://schemas.microsoft.com/office/drawing/2014/main" id="{69C64F39-327B-0291-5E5F-92A2BB043814}"/>
                </a:ext>
              </a:extLst>
            </p:cNvPr>
            <p:cNvSpPr/>
            <p:nvPr/>
          </p:nvSpPr>
          <p:spPr>
            <a:xfrm>
              <a:off x="2811341" y="722291"/>
              <a:ext cx="1090900" cy="188858"/>
            </a:xfrm>
            <a:prstGeom prst="roundRect">
              <a:avLst>
                <a:gd name="adj" fmla="val 20056"/>
              </a:avLst>
            </a:prstGeom>
            <a:solidFill>
              <a:srgbClr val="EF8B47"/>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36000" rIns="0" bIns="36000" rtlCol="0" anchor="ctr" anchorCtr="0">
              <a:noAutofit/>
            </a:bodyPr>
            <a:lstStyle/>
            <a:p>
              <a:pPr algn="ctr">
                <a:lnSpc>
                  <a:spcPct val="110000"/>
                </a:lnSpc>
              </a:pPr>
              <a:r>
                <a:rPr lang="ja-JP" altLang="en-US" sz="1000" b="1" dirty="0">
                  <a:solidFill>
                    <a:schemeClr val="bg1"/>
                  </a:solidFill>
                  <a:latin typeface="UD デジタル 教科書体 NP" panose="02020400000000000000" pitchFamily="18" charset="-128"/>
                  <a:ea typeface="UD デジタル 教科書体 NP" panose="02020400000000000000" pitchFamily="18" charset="-128"/>
                </a:rPr>
                <a:t>入学時の４月など</a:t>
              </a:r>
              <a:endParaRPr kumimoji="1" lang="ja-JP" altLang="en-US" sz="1000" dirty="0">
                <a:solidFill>
                  <a:schemeClr val="bg1"/>
                </a:solidFill>
                <a:latin typeface="UD デジタル 教科書体 NP" panose="02020400000000000000" pitchFamily="18" charset="-128"/>
                <a:ea typeface="UD デジタル 教科書体 NP" panose="02020400000000000000" pitchFamily="18" charset="-128"/>
              </a:endParaRPr>
            </a:p>
          </p:txBody>
        </p:sp>
        <p:sp>
          <p:nvSpPr>
            <p:cNvPr id="26" name="角丸四角形 31">
              <a:extLst>
                <a:ext uri="{FF2B5EF4-FFF2-40B4-BE49-F238E27FC236}">
                  <a16:creationId xmlns:a16="http://schemas.microsoft.com/office/drawing/2014/main" id="{B7184B00-5ECA-9859-69AE-548116BFC81D}"/>
                </a:ext>
              </a:extLst>
            </p:cNvPr>
            <p:cNvSpPr/>
            <p:nvPr/>
          </p:nvSpPr>
          <p:spPr>
            <a:xfrm>
              <a:off x="2827383" y="935861"/>
              <a:ext cx="4149187" cy="199345"/>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algn="just">
                <a:lnSpc>
                  <a:spcPct val="110000"/>
                </a:lnSpc>
              </a:pPr>
              <a:r>
                <a:rPr lang="ja-JP" altLang="en-US"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必ず確認してください。</a:t>
              </a:r>
            </a:p>
          </p:txBody>
        </p:sp>
      </p:grpSp>
      <p:grpSp>
        <p:nvGrpSpPr>
          <p:cNvPr id="28" name="グループ化 27">
            <a:extLst>
              <a:ext uri="{FF2B5EF4-FFF2-40B4-BE49-F238E27FC236}">
                <a16:creationId xmlns:a16="http://schemas.microsoft.com/office/drawing/2014/main" id="{F0059D56-FC6F-9636-0DAB-934203ADE9CF}"/>
              </a:ext>
            </a:extLst>
          </p:cNvPr>
          <p:cNvGrpSpPr/>
          <p:nvPr/>
        </p:nvGrpSpPr>
        <p:grpSpPr>
          <a:xfrm>
            <a:off x="2811340" y="1566413"/>
            <a:ext cx="4130966" cy="207462"/>
            <a:chOff x="2811340" y="722291"/>
            <a:chExt cx="4130966" cy="207462"/>
          </a:xfrm>
        </p:grpSpPr>
        <p:sp>
          <p:nvSpPr>
            <p:cNvPr id="29" name="角丸四角形 31">
              <a:extLst>
                <a:ext uri="{FF2B5EF4-FFF2-40B4-BE49-F238E27FC236}">
                  <a16:creationId xmlns:a16="http://schemas.microsoft.com/office/drawing/2014/main" id="{A23BE8FD-CB2D-E077-C87E-329A52306844}"/>
                </a:ext>
              </a:extLst>
            </p:cNvPr>
            <p:cNvSpPr/>
            <p:nvPr/>
          </p:nvSpPr>
          <p:spPr>
            <a:xfrm>
              <a:off x="5310750" y="730408"/>
              <a:ext cx="1631556" cy="199345"/>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algn="just">
                <a:lnSpc>
                  <a:spcPct val="110000"/>
                </a:lnSpc>
              </a:pPr>
              <a:r>
                <a:rPr lang="ja-JP" altLang="en-US"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学校から案内があります。</a:t>
              </a:r>
              <a:endParaRPr lang="en-US" altLang="ja-JP"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30" name="角丸四角形 31">
              <a:extLst>
                <a:ext uri="{FF2B5EF4-FFF2-40B4-BE49-F238E27FC236}">
                  <a16:creationId xmlns:a16="http://schemas.microsoft.com/office/drawing/2014/main" id="{7EA9E1BC-B27B-C7CE-5132-6A1758224626}"/>
                </a:ext>
              </a:extLst>
            </p:cNvPr>
            <p:cNvSpPr/>
            <p:nvPr/>
          </p:nvSpPr>
          <p:spPr>
            <a:xfrm>
              <a:off x="2811340" y="722291"/>
              <a:ext cx="2471859" cy="188858"/>
            </a:xfrm>
            <a:prstGeom prst="roundRect">
              <a:avLst>
                <a:gd name="adj" fmla="val 20056"/>
              </a:avLst>
            </a:prstGeom>
            <a:solidFill>
              <a:srgbClr val="EF8B47"/>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36000" rIns="0" bIns="36000" rtlCol="0" anchor="ctr" anchorCtr="0">
              <a:noAutofit/>
            </a:bodyPr>
            <a:lstStyle/>
            <a:p>
              <a:pPr algn="ctr">
                <a:lnSpc>
                  <a:spcPct val="110000"/>
                </a:lnSpc>
              </a:pPr>
              <a:r>
                <a:rPr lang="ja-JP" altLang="en-US" sz="1000" b="1" dirty="0">
                  <a:solidFill>
                    <a:schemeClr val="bg1"/>
                  </a:solidFill>
                  <a:latin typeface="UD デジタル 教科書体 NP" panose="02020400000000000000" pitchFamily="18" charset="-128"/>
                  <a:ea typeface="UD デジタル 教科書体 NP" panose="02020400000000000000" pitchFamily="18" charset="-128"/>
                </a:rPr>
                <a:t>収入状況の届出が必要となる</a:t>
              </a:r>
              <a:r>
                <a:rPr lang="en-US" altLang="ja-JP" sz="1000" b="1" dirty="0">
                  <a:solidFill>
                    <a:schemeClr val="bg1"/>
                  </a:solidFill>
                  <a:latin typeface="UD デジタル 教科書体 NP" panose="02020400000000000000" pitchFamily="18" charset="-128"/>
                  <a:ea typeface="UD デジタル 教科書体 NP" panose="02020400000000000000" pitchFamily="18" charset="-128"/>
                </a:rPr>
                <a:t>7</a:t>
              </a:r>
              <a:r>
                <a:rPr lang="ja-JP" altLang="en-US" sz="1000" b="1" dirty="0">
                  <a:solidFill>
                    <a:schemeClr val="bg1"/>
                  </a:solidFill>
                  <a:latin typeface="UD デジタル 教科書体 NP" panose="02020400000000000000" pitchFamily="18" charset="-128"/>
                  <a:ea typeface="UD デジタル 教科書体 NP" panose="02020400000000000000" pitchFamily="18" charset="-128"/>
                </a:rPr>
                <a:t>月頃までに</a:t>
              </a:r>
              <a:endParaRPr kumimoji="1" lang="ja-JP" altLang="en-US" sz="1000" dirty="0">
                <a:solidFill>
                  <a:schemeClr val="bg1"/>
                </a:solidFill>
                <a:latin typeface="UD デジタル 教科書体 NP" panose="02020400000000000000" pitchFamily="18" charset="-128"/>
                <a:ea typeface="UD デジタル 教科書体 NP" panose="02020400000000000000" pitchFamily="18" charset="-128"/>
              </a:endParaRPr>
            </a:p>
          </p:txBody>
        </p:sp>
      </p:grpSp>
      <p:sp>
        <p:nvSpPr>
          <p:cNvPr id="42" name="角丸四角形 31">
            <a:extLst>
              <a:ext uri="{FF2B5EF4-FFF2-40B4-BE49-F238E27FC236}">
                <a16:creationId xmlns:a16="http://schemas.microsoft.com/office/drawing/2014/main" id="{18D175FC-8805-3FB4-91F0-736105D99DA0}"/>
              </a:ext>
            </a:extLst>
          </p:cNvPr>
          <p:cNvSpPr/>
          <p:nvPr/>
        </p:nvSpPr>
        <p:spPr>
          <a:xfrm>
            <a:off x="1384188" y="2028315"/>
            <a:ext cx="5849105" cy="331652"/>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177800" indent="-177800">
              <a:lnSpc>
                <a:spcPct val="110000"/>
              </a:lnSpc>
              <a:buFont typeface="游ゴシック" panose="020B0400000000000000" pitchFamily="50" charset="-128"/>
              <a:buChar char="※"/>
            </a:pP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原則として、</a:t>
            </a:r>
            <a:r>
              <a:rPr kumimoji="1" lang="ja-JP" altLang="en-US" sz="900" b="1" dirty="0">
                <a:solidFill>
                  <a:srgbClr val="006EC0"/>
                </a:solidFill>
                <a:latin typeface="UD デジタル 教科書体 NP" panose="02020400000000000000" pitchFamily="18" charset="-128"/>
                <a:ea typeface="UD デジタル 教科書体 NP" panose="02020400000000000000" pitchFamily="18" charset="-128"/>
              </a:rPr>
              <a:t>オンラインで申請</a:t>
            </a: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します。また、</a:t>
            </a:r>
            <a:r>
              <a:rPr kumimoji="1" lang="ja-JP" altLang="en-US" sz="900" b="1" dirty="0">
                <a:solidFill>
                  <a:srgbClr val="006EC0"/>
                </a:solidFill>
                <a:latin typeface="UD デジタル 教科書体 NP" panose="02020400000000000000" pitchFamily="18" charset="-128"/>
                <a:ea typeface="UD デジタル 教科書体 NP" panose="02020400000000000000" pitchFamily="18" charset="-128"/>
              </a:rPr>
              <a:t>マイナンバーを利用</a:t>
            </a: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することで手続が簡単になります。</a:t>
            </a:r>
            <a:br>
              <a:rPr kumimoji="1" lang="en-US" altLang="ja-JP"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b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　（都道府県ごとに申請方法が異なるので、学校からの案内に従って申請してください。）</a:t>
            </a:r>
          </a:p>
        </p:txBody>
      </p:sp>
      <p:sp>
        <p:nvSpPr>
          <p:cNvPr id="43" name="四角形: 角を丸くする 42">
            <a:extLst>
              <a:ext uri="{FF2B5EF4-FFF2-40B4-BE49-F238E27FC236}">
                <a16:creationId xmlns:a16="http://schemas.microsoft.com/office/drawing/2014/main" id="{6DE72642-BA44-094B-285F-D34BD048AEA9}"/>
              </a:ext>
            </a:extLst>
          </p:cNvPr>
          <p:cNvSpPr/>
          <p:nvPr/>
        </p:nvSpPr>
        <p:spPr>
          <a:xfrm>
            <a:off x="1371600" y="2438129"/>
            <a:ext cx="5992886" cy="1025174"/>
          </a:xfrm>
          <a:prstGeom prst="roundRect">
            <a:avLst>
              <a:gd name="adj" fmla="val 0"/>
            </a:avLst>
          </a:prstGeom>
          <a:solidFill>
            <a:schemeClr val="bg1"/>
          </a:solidFill>
          <a:ln>
            <a:solidFill>
              <a:srgbClr val="006EC0"/>
            </a:solid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lvl="0">
              <a:spcAft>
                <a:spcPts val="600"/>
              </a:spcAft>
              <a:defRPr/>
            </a:pPr>
            <a:r>
              <a:rPr kumimoji="1" lang="ja-JP" altLang="en-US" sz="1400" b="1" dirty="0">
                <a:solidFill>
                  <a:srgbClr val="006EC0"/>
                </a:solidFill>
                <a:latin typeface="UD デジタル 教科書体 NP" panose="02020400000000000000" pitchFamily="18" charset="-128"/>
                <a:ea typeface="UD デジタル 教科書体 NP" panose="02020400000000000000" pitchFamily="18" charset="-128"/>
              </a:rPr>
              <a:t>新入生</a:t>
            </a:r>
            <a:r>
              <a:rPr kumimoji="1" lang="ja-JP" altLang="en-US" sz="11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の皆さん</a:t>
            </a:r>
            <a:endParaRPr kumimoji="1" lang="en-US" altLang="ja-JP" sz="11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a:p>
            <a:pPr lvl="0">
              <a:spcAft>
                <a:spcPts val="600"/>
              </a:spcAft>
              <a:defRPr/>
            </a:pPr>
            <a:r>
              <a:rPr kumimoji="1" lang="ja-JP" altLang="en-US" sz="1400" b="1" dirty="0">
                <a:solidFill>
                  <a:srgbClr val="006EC0"/>
                </a:solidFill>
                <a:latin typeface="UD デジタル 教科書体 NP" panose="02020400000000000000" pitchFamily="18" charset="-128"/>
                <a:ea typeface="UD デジタル 教科書体 NP" panose="02020400000000000000" pitchFamily="18" charset="-128"/>
              </a:rPr>
              <a:t>在校生</a:t>
            </a:r>
            <a:r>
              <a:rPr kumimoji="1" lang="ja-JP" altLang="en-US" sz="11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の皆さん</a:t>
            </a:r>
            <a:endParaRPr kumimoji="1" lang="en-US" altLang="ja-JP"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cxnSp>
        <p:nvCxnSpPr>
          <p:cNvPr id="45" name="直線コネクタ 44">
            <a:extLst>
              <a:ext uri="{FF2B5EF4-FFF2-40B4-BE49-F238E27FC236}">
                <a16:creationId xmlns:a16="http://schemas.microsoft.com/office/drawing/2014/main" id="{45CDF569-EAE2-5999-E732-9D6A06FCB4AC}"/>
              </a:ext>
            </a:extLst>
          </p:cNvPr>
          <p:cNvCxnSpPr>
            <a:cxnSpLocks/>
          </p:cNvCxnSpPr>
          <p:nvPr/>
        </p:nvCxnSpPr>
        <p:spPr>
          <a:xfrm>
            <a:off x="2666304" y="2510421"/>
            <a:ext cx="0" cy="880590"/>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grpSp>
        <p:nvGrpSpPr>
          <p:cNvPr id="57" name="グループ化 56">
            <a:extLst>
              <a:ext uri="{FF2B5EF4-FFF2-40B4-BE49-F238E27FC236}">
                <a16:creationId xmlns:a16="http://schemas.microsoft.com/office/drawing/2014/main" id="{08315B6C-C5A0-2E13-8FE1-6A3AD4EFF736}"/>
              </a:ext>
            </a:extLst>
          </p:cNvPr>
          <p:cNvGrpSpPr/>
          <p:nvPr/>
        </p:nvGrpSpPr>
        <p:grpSpPr>
          <a:xfrm>
            <a:off x="2827383" y="2623948"/>
            <a:ext cx="4202064" cy="641297"/>
            <a:chOff x="2827383" y="2558267"/>
            <a:chExt cx="4202064" cy="641297"/>
          </a:xfrm>
        </p:grpSpPr>
        <p:sp>
          <p:nvSpPr>
            <p:cNvPr id="51" name="角丸四角形 31">
              <a:extLst>
                <a:ext uri="{FF2B5EF4-FFF2-40B4-BE49-F238E27FC236}">
                  <a16:creationId xmlns:a16="http://schemas.microsoft.com/office/drawing/2014/main" id="{81D70A37-740A-8C32-C76D-A3655A9E9A38}"/>
                </a:ext>
              </a:extLst>
            </p:cNvPr>
            <p:cNvSpPr/>
            <p:nvPr/>
          </p:nvSpPr>
          <p:spPr>
            <a:xfrm>
              <a:off x="2827383" y="2558267"/>
              <a:ext cx="4149187" cy="405359"/>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a:lnSpc>
                  <a:spcPct val="110000"/>
                </a:lnSpc>
              </a:pPr>
              <a:r>
                <a:rPr lang="ja-JP" altLang="en-US" sz="1100" dirty="0">
                  <a:solidFill>
                    <a:srgbClr val="006EC0"/>
                  </a:solidFill>
                  <a:latin typeface="UD デジタル 教科書体 NP" panose="02020400000000000000" pitchFamily="18" charset="-128"/>
                  <a:ea typeface="UD デジタル 教科書体 NP" panose="02020400000000000000" pitchFamily="18" charset="-128"/>
                </a:rPr>
                <a:t>❶ 高等学校等就学支援金</a:t>
              </a:r>
              <a:r>
                <a:rPr lang="ja-JP" altLang="en-US"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の判定結果を用いて、受給資格の判定を</a:t>
              </a:r>
              <a:br>
                <a:rPr lang="en-US" altLang="ja-JP"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br>
              <a:r>
                <a:rPr lang="ja-JP" altLang="en-US"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行います。</a:t>
              </a:r>
              <a:endParaRPr lang="en-US" altLang="ja-JP"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grpSp>
          <p:nvGrpSpPr>
            <p:cNvPr id="52" name="グループ化 51">
              <a:extLst>
                <a:ext uri="{FF2B5EF4-FFF2-40B4-BE49-F238E27FC236}">
                  <a16:creationId xmlns:a16="http://schemas.microsoft.com/office/drawing/2014/main" id="{DFB01845-73AA-EB4D-89EE-31773CADD8FD}"/>
                </a:ext>
              </a:extLst>
            </p:cNvPr>
            <p:cNvGrpSpPr/>
            <p:nvPr/>
          </p:nvGrpSpPr>
          <p:grpSpPr>
            <a:xfrm>
              <a:off x="2844496" y="2992953"/>
              <a:ext cx="4184951" cy="206611"/>
              <a:chOff x="2811341" y="722291"/>
              <a:chExt cx="4184951" cy="206611"/>
            </a:xfrm>
          </p:grpSpPr>
          <p:sp>
            <p:nvSpPr>
              <p:cNvPr id="53" name="角丸四角形 31">
                <a:extLst>
                  <a:ext uri="{FF2B5EF4-FFF2-40B4-BE49-F238E27FC236}">
                    <a16:creationId xmlns:a16="http://schemas.microsoft.com/office/drawing/2014/main" id="{CE00FD4C-12BA-B51C-3BDC-C2318E9CF2D7}"/>
                  </a:ext>
                </a:extLst>
              </p:cNvPr>
              <p:cNvSpPr/>
              <p:nvPr/>
            </p:nvSpPr>
            <p:spPr>
              <a:xfrm>
                <a:off x="3696564" y="730408"/>
                <a:ext cx="3299728" cy="198494"/>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algn="just">
                  <a:lnSpc>
                    <a:spcPct val="110000"/>
                  </a:lnSpc>
                </a:pPr>
                <a:r>
                  <a:rPr lang="ja-JP" altLang="en-US"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学校から案内があります。必ず確認してください。</a:t>
                </a:r>
                <a:endParaRPr lang="en-US" altLang="ja-JP"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55" name="角丸四角形 31">
                <a:extLst>
                  <a:ext uri="{FF2B5EF4-FFF2-40B4-BE49-F238E27FC236}">
                    <a16:creationId xmlns:a16="http://schemas.microsoft.com/office/drawing/2014/main" id="{1BD21967-7A48-80D0-1F4A-2EC26071C5CB}"/>
                  </a:ext>
                </a:extLst>
              </p:cNvPr>
              <p:cNvSpPr/>
              <p:nvPr/>
            </p:nvSpPr>
            <p:spPr>
              <a:xfrm>
                <a:off x="2811341" y="722291"/>
                <a:ext cx="848818" cy="188858"/>
              </a:xfrm>
              <a:prstGeom prst="roundRect">
                <a:avLst>
                  <a:gd name="adj" fmla="val 20056"/>
                </a:avLst>
              </a:prstGeom>
              <a:solidFill>
                <a:srgbClr val="EF8B47"/>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36000" rIns="0" bIns="36000" rtlCol="0" anchor="ctr" anchorCtr="0">
                <a:noAutofit/>
              </a:bodyPr>
              <a:lstStyle/>
              <a:p>
                <a:pPr algn="ctr">
                  <a:lnSpc>
                    <a:spcPct val="110000"/>
                  </a:lnSpc>
                </a:pPr>
                <a:r>
                  <a:rPr lang="en-US" altLang="ja-JP" sz="1000" b="1" dirty="0">
                    <a:solidFill>
                      <a:schemeClr val="bg1"/>
                    </a:solidFill>
                    <a:latin typeface="UD デジタル 教科書体 NP" panose="02020400000000000000" pitchFamily="18" charset="-128"/>
                    <a:ea typeface="UD デジタル 教科書体 NP" panose="02020400000000000000" pitchFamily="18" charset="-128"/>
                  </a:rPr>
                  <a:t>7</a:t>
                </a:r>
                <a:r>
                  <a:rPr lang="ja-JP" altLang="en-US" sz="1000" b="1" dirty="0">
                    <a:solidFill>
                      <a:schemeClr val="bg1"/>
                    </a:solidFill>
                    <a:latin typeface="UD デジタル 教科書体 NP" panose="02020400000000000000" pitchFamily="18" charset="-128"/>
                    <a:ea typeface="UD デジタル 教科書体 NP" panose="02020400000000000000" pitchFamily="18" charset="-128"/>
                  </a:rPr>
                  <a:t>月頃までに</a:t>
                </a:r>
                <a:endParaRPr kumimoji="1" lang="ja-JP" altLang="en-US" sz="1000" dirty="0">
                  <a:solidFill>
                    <a:schemeClr val="bg1"/>
                  </a:solidFill>
                  <a:latin typeface="UD デジタル 教科書体 NP" panose="02020400000000000000" pitchFamily="18" charset="-128"/>
                  <a:ea typeface="UD デジタル 教科書体 NP" panose="02020400000000000000" pitchFamily="18" charset="-128"/>
                </a:endParaRPr>
              </a:p>
            </p:txBody>
          </p:sp>
        </p:grpSp>
      </p:grpSp>
      <p:sp>
        <p:nvSpPr>
          <p:cNvPr id="58" name="角丸四角形 31">
            <a:extLst>
              <a:ext uri="{FF2B5EF4-FFF2-40B4-BE49-F238E27FC236}">
                <a16:creationId xmlns:a16="http://schemas.microsoft.com/office/drawing/2014/main" id="{FC3D52F4-61C6-68E0-47B0-25532F83516F}"/>
              </a:ext>
            </a:extLst>
          </p:cNvPr>
          <p:cNvSpPr/>
          <p:nvPr/>
        </p:nvSpPr>
        <p:spPr>
          <a:xfrm>
            <a:off x="1299932" y="3495803"/>
            <a:ext cx="6091829" cy="500208"/>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177800" indent="-177800">
              <a:lnSpc>
                <a:spcPct val="110000"/>
              </a:lnSpc>
              <a:buClr>
                <a:schemeClr val="tx1">
                  <a:lumMod val="75000"/>
                  <a:lumOff val="25000"/>
                </a:schemeClr>
              </a:buClr>
              <a:buFont typeface="游ゴシック" panose="020B0400000000000000" pitchFamily="50" charset="-128"/>
              <a:buChar char="※"/>
            </a:pP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原則として、高等学校等就学支援金のための</a:t>
            </a:r>
            <a:r>
              <a:rPr kumimoji="1" lang="ja-JP" altLang="en-US" sz="900" b="1" dirty="0">
                <a:solidFill>
                  <a:srgbClr val="006EC0"/>
                </a:solidFill>
                <a:latin typeface="UD デジタル 教科書体 NP" panose="02020400000000000000" pitchFamily="18" charset="-128"/>
                <a:ea typeface="UD デジタル 教科書体 NP" panose="02020400000000000000" pitchFamily="18" charset="-128"/>
              </a:rPr>
              <a:t>オンライン申請の仕組みを活用</a:t>
            </a: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します。</a:t>
            </a:r>
          </a:p>
          <a:p>
            <a:pPr marL="177800" indent="-177800">
              <a:lnSpc>
                <a:spcPct val="110000"/>
              </a:lnSpc>
              <a:buClr>
                <a:schemeClr val="tx1">
                  <a:lumMod val="75000"/>
                  <a:lumOff val="25000"/>
                </a:schemeClr>
              </a:buClr>
              <a:buFont typeface="游ゴシック" panose="020B0400000000000000" pitchFamily="50" charset="-128"/>
              <a:buChar char="※"/>
            </a:pPr>
            <a:r>
              <a:rPr kumimoji="1" lang="ja-JP" altLang="en-US" sz="900" b="1" dirty="0">
                <a:solidFill>
                  <a:srgbClr val="006EC0"/>
                </a:solidFill>
                <a:latin typeface="UD デジタル 教科書体 NP" panose="02020400000000000000" pitchFamily="18" charset="-128"/>
                <a:ea typeface="UD デジタル 教科書体 NP" panose="02020400000000000000" pitchFamily="18" charset="-128"/>
              </a:rPr>
              <a:t>これまで、高等学校等就学支援金に申請していない方、受給資格の認定がされていない方</a:t>
            </a:r>
            <a:br>
              <a:rPr kumimoji="1" lang="en-US" altLang="ja-JP" sz="900" b="1" dirty="0">
                <a:solidFill>
                  <a:srgbClr val="006EC0"/>
                </a:solidFill>
                <a:latin typeface="UD デジタル 教科書体 NP" panose="02020400000000000000" pitchFamily="18" charset="-128"/>
                <a:ea typeface="UD デジタル 教科書体 NP" panose="02020400000000000000" pitchFamily="18" charset="-128"/>
              </a:rPr>
            </a:br>
            <a:r>
              <a:rPr kumimoji="1" lang="ja-JP" altLang="en-US" sz="900" b="1" dirty="0">
                <a:solidFill>
                  <a:srgbClr val="006EC0"/>
                </a:solidFill>
                <a:latin typeface="UD デジタル 教科書体 NP" panose="02020400000000000000" pitchFamily="18" charset="-128"/>
                <a:ea typeface="UD デジタル 教科書体 NP" panose="02020400000000000000" pitchFamily="18" charset="-128"/>
              </a:rPr>
              <a:t>（年収約</a:t>
            </a:r>
            <a:r>
              <a:rPr kumimoji="1" lang="en-US" altLang="ja-JP" sz="900" b="1" dirty="0">
                <a:solidFill>
                  <a:srgbClr val="006EC0"/>
                </a:solidFill>
                <a:latin typeface="UD デジタル 教科書体 NP" panose="02020400000000000000" pitchFamily="18" charset="-128"/>
                <a:ea typeface="UD デジタル 教科書体 NP" panose="02020400000000000000" pitchFamily="18" charset="-128"/>
              </a:rPr>
              <a:t>910</a:t>
            </a:r>
            <a:r>
              <a:rPr kumimoji="1" lang="ja-JP" altLang="en-US" sz="900" b="1" dirty="0">
                <a:solidFill>
                  <a:srgbClr val="006EC0"/>
                </a:solidFill>
                <a:latin typeface="UD デジタル 教科書体 NP" panose="02020400000000000000" pitchFamily="18" charset="-128"/>
                <a:ea typeface="UD デジタル 教科書体 NP" panose="02020400000000000000" pitchFamily="18" charset="-128"/>
              </a:rPr>
              <a:t>万円以上世帯の方）は、原則として、高等学校等就学支援金に再度申請していただく必要</a:t>
            </a: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があります。</a:t>
            </a:r>
          </a:p>
        </p:txBody>
      </p:sp>
      <p:sp>
        <p:nvSpPr>
          <p:cNvPr id="59" name="二等辺三角形 58">
            <a:extLst>
              <a:ext uri="{FF2B5EF4-FFF2-40B4-BE49-F238E27FC236}">
                <a16:creationId xmlns:a16="http://schemas.microsoft.com/office/drawing/2014/main" id="{0CE2DF2D-2979-2251-325B-5DFAC92C8196}"/>
              </a:ext>
            </a:extLst>
          </p:cNvPr>
          <p:cNvSpPr/>
          <p:nvPr/>
        </p:nvSpPr>
        <p:spPr>
          <a:xfrm rot="5400000">
            <a:off x="1136678" y="886972"/>
            <a:ext cx="258020" cy="95830"/>
          </a:xfrm>
          <a:prstGeom prst="triangl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二等辺三角形 59">
            <a:extLst>
              <a:ext uri="{FF2B5EF4-FFF2-40B4-BE49-F238E27FC236}">
                <a16:creationId xmlns:a16="http://schemas.microsoft.com/office/drawing/2014/main" id="{DA7FAA68-7AD0-9B2B-993C-EE6011C3091C}"/>
              </a:ext>
            </a:extLst>
          </p:cNvPr>
          <p:cNvSpPr/>
          <p:nvPr/>
        </p:nvSpPr>
        <p:spPr>
          <a:xfrm rot="5400000">
            <a:off x="1136678" y="1611763"/>
            <a:ext cx="258020" cy="95830"/>
          </a:xfrm>
          <a:prstGeom prst="triangl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二等辺三角形 60">
            <a:extLst>
              <a:ext uri="{FF2B5EF4-FFF2-40B4-BE49-F238E27FC236}">
                <a16:creationId xmlns:a16="http://schemas.microsoft.com/office/drawing/2014/main" id="{34C1760C-98CA-63D7-FCD2-A984AAC19385}"/>
              </a:ext>
            </a:extLst>
          </p:cNvPr>
          <p:cNvSpPr/>
          <p:nvPr/>
        </p:nvSpPr>
        <p:spPr>
          <a:xfrm rot="5400000">
            <a:off x="1136678" y="2902801"/>
            <a:ext cx="258020" cy="95830"/>
          </a:xfrm>
          <a:prstGeom prst="triangl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四角形: 角を丸くする 61">
            <a:extLst>
              <a:ext uri="{FF2B5EF4-FFF2-40B4-BE49-F238E27FC236}">
                <a16:creationId xmlns:a16="http://schemas.microsoft.com/office/drawing/2014/main" id="{2F0421D2-1B0B-A5E5-BF93-C11FCAF75177}"/>
              </a:ext>
            </a:extLst>
          </p:cNvPr>
          <p:cNvSpPr/>
          <p:nvPr/>
        </p:nvSpPr>
        <p:spPr>
          <a:xfrm>
            <a:off x="189802" y="4120044"/>
            <a:ext cx="7169299" cy="416813"/>
          </a:xfrm>
          <a:prstGeom prst="roundRect">
            <a:avLst>
              <a:gd name="adj" fmla="val 0"/>
            </a:avLst>
          </a:prstGeom>
          <a:solidFill>
            <a:srgbClr val="FDF1E9"/>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ctr"/>
          <a:lstStyle/>
          <a:p>
            <a:pPr lvl="0" algn="ctr">
              <a:defRPr/>
            </a:pPr>
            <a:endParaRPr kumimoji="1" lang="en-US" altLang="ja-JP"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64" name="角丸四角形 31">
            <a:extLst>
              <a:ext uri="{FF2B5EF4-FFF2-40B4-BE49-F238E27FC236}">
                <a16:creationId xmlns:a16="http://schemas.microsoft.com/office/drawing/2014/main" id="{169817CC-BF2D-3F89-90CB-6E62A78C230B}"/>
              </a:ext>
            </a:extLst>
          </p:cNvPr>
          <p:cNvSpPr/>
          <p:nvPr/>
        </p:nvSpPr>
        <p:spPr>
          <a:xfrm>
            <a:off x="1064788" y="4156377"/>
            <a:ext cx="6329652" cy="386914"/>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a:lnSpc>
                <a:spcPct val="110000"/>
              </a:lnSpc>
            </a:pPr>
            <a:r>
              <a:rPr kumimoji="1" lang="ja-JP" altLang="en-US" sz="105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高等学校等就学支援金、高校生等臨時支援金のいずれについても、</a:t>
            </a:r>
            <a:r>
              <a:rPr kumimoji="1" lang="ja-JP" altLang="en-US" sz="1050" b="1" dirty="0">
                <a:solidFill>
                  <a:srgbClr val="EF8B47"/>
                </a:solidFill>
                <a:latin typeface="UD デジタル 教科書体 NP" panose="02020400000000000000" pitchFamily="18" charset="-128"/>
                <a:ea typeface="UD デジタル 教科書体 NP" panose="02020400000000000000" pitchFamily="18" charset="-128"/>
              </a:rPr>
              <a:t>都道府県ごとに申請方法が異なります</a:t>
            </a:r>
            <a:r>
              <a:rPr kumimoji="1" lang="ja-JP" altLang="en-US" sz="105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ので、学校からの案内に従って申請してください。</a:t>
            </a:r>
          </a:p>
        </p:txBody>
      </p:sp>
      <p:pic>
        <p:nvPicPr>
          <p:cNvPr id="66" name="図 65">
            <a:extLst>
              <a:ext uri="{FF2B5EF4-FFF2-40B4-BE49-F238E27FC236}">
                <a16:creationId xmlns:a16="http://schemas.microsoft.com/office/drawing/2014/main" id="{59E136E7-F074-0A29-3E48-E8ACD1F2993A}"/>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flipH="1">
            <a:off x="254774" y="3860809"/>
            <a:ext cx="721539" cy="682653"/>
          </a:xfrm>
          <a:prstGeom prst="rect">
            <a:avLst/>
          </a:prstGeom>
        </p:spPr>
      </p:pic>
      <p:sp>
        <p:nvSpPr>
          <p:cNvPr id="69" name="角丸四角形 31">
            <a:extLst>
              <a:ext uri="{FF2B5EF4-FFF2-40B4-BE49-F238E27FC236}">
                <a16:creationId xmlns:a16="http://schemas.microsoft.com/office/drawing/2014/main" id="{6D1D4A4E-4A25-531D-5A43-CB87B6C58C3C}"/>
              </a:ext>
            </a:extLst>
          </p:cNvPr>
          <p:cNvSpPr/>
          <p:nvPr/>
        </p:nvSpPr>
        <p:spPr>
          <a:xfrm>
            <a:off x="224727" y="4590043"/>
            <a:ext cx="7134374" cy="500208"/>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177800" indent="-177800">
              <a:lnSpc>
                <a:spcPct val="110000"/>
              </a:lnSpc>
              <a:buFont typeface="游ゴシック" panose="020B0400000000000000" pitchFamily="50" charset="-128"/>
              <a:buChar char="※"/>
            </a:pP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学校により、就学支援金・臨時支援金の支給決定までの間、授業料を徴収し、就学支援金・臨時支援金相当額を後日還付する場合があります。なお、経済的に困難な家庭に対しては、授業料徴収の猶予措置等を利用できる場合もあります。詳細は学校へお問い合わせください。</a:t>
            </a:r>
          </a:p>
        </p:txBody>
      </p:sp>
      <p:sp>
        <p:nvSpPr>
          <p:cNvPr id="72" name="四角形: 角を丸くする 71">
            <a:extLst>
              <a:ext uri="{FF2B5EF4-FFF2-40B4-BE49-F238E27FC236}">
                <a16:creationId xmlns:a16="http://schemas.microsoft.com/office/drawing/2014/main" id="{07BE7BC0-8C61-8447-2ECF-7A2631ABA326}"/>
              </a:ext>
            </a:extLst>
          </p:cNvPr>
          <p:cNvSpPr/>
          <p:nvPr/>
        </p:nvSpPr>
        <p:spPr>
          <a:xfrm>
            <a:off x="195188" y="5334091"/>
            <a:ext cx="7169299" cy="358190"/>
          </a:xfrm>
          <a:prstGeom prst="roundRect">
            <a:avLst>
              <a:gd name="adj" fmla="val 0"/>
            </a:avLst>
          </a:prstGeom>
          <a:solidFill>
            <a:srgbClr val="006EC0"/>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ctr"/>
          <a:lstStyle/>
          <a:p>
            <a:pPr lvl="0" algn="ctr">
              <a:defRPr/>
            </a:pPr>
            <a:r>
              <a:rPr kumimoji="1" lang="ja-JP" altLang="en-US" sz="1600" b="1" dirty="0">
                <a:solidFill>
                  <a:schemeClr val="bg1"/>
                </a:solidFill>
                <a:latin typeface="UD デジタル 教科書体 NP" panose="02020400000000000000" pitchFamily="18" charset="-128"/>
                <a:ea typeface="UD デジタル 教科書体 NP" panose="02020400000000000000" pitchFamily="18" charset="-128"/>
              </a:rPr>
              <a:t>対象となる高校生</a:t>
            </a:r>
            <a:endParaRPr kumimoji="1" lang="en-US" altLang="ja-JP" sz="1600" b="1" dirty="0">
              <a:solidFill>
                <a:schemeClr val="bg1"/>
              </a:solidFill>
              <a:latin typeface="UD デジタル 教科書体 NP" panose="02020400000000000000" pitchFamily="18" charset="-128"/>
              <a:ea typeface="UD デジタル 教科書体 NP" panose="02020400000000000000" pitchFamily="18" charset="-128"/>
            </a:endParaRPr>
          </a:p>
        </p:txBody>
      </p:sp>
      <p:pic>
        <p:nvPicPr>
          <p:cNvPr id="74" name="グラフィックス 73">
            <a:extLst>
              <a:ext uri="{FF2B5EF4-FFF2-40B4-BE49-F238E27FC236}">
                <a16:creationId xmlns:a16="http://schemas.microsoft.com/office/drawing/2014/main" id="{2EBD3247-9181-CE0D-8D7E-2D426B493502}"/>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515107" y="5308927"/>
            <a:ext cx="394862" cy="394862"/>
          </a:xfrm>
          <a:prstGeom prst="rect">
            <a:avLst/>
          </a:prstGeom>
        </p:spPr>
      </p:pic>
      <p:grpSp>
        <p:nvGrpSpPr>
          <p:cNvPr id="82" name="グループ化 81">
            <a:extLst>
              <a:ext uri="{FF2B5EF4-FFF2-40B4-BE49-F238E27FC236}">
                <a16:creationId xmlns:a16="http://schemas.microsoft.com/office/drawing/2014/main" id="{A8CC67CD-963A-86D3-95BA-094AC131284D}"/>
              </a:ext>
            </a:extLst>
          </p:cNvPr>
          <p:cNvGrpSpPr/>
          <p:nvPr/>
        </p:nvGrpSpPr>
        <p:grpSpPr>
          <a:xfrm>
            <a:off x="1006226" y="6143704"/>
            <a:ext cx="1251496" cy="642146"/>
            <a:chOff x="671163" y="6142419"/>
            <a:chExt cx="1251496" cy="642146"/>
          </a:xfrm>
        </p:grpSpPr>
        <p:sp>
          <p:nvSpPr>
            <p:cNvPr id="79" name="四角形: 角を丸くする 78">
              <a:extLst>
                <a:ext uri="{FF2B5EF4-FFF2-40B4-BE49-F238E27FC236}">
                  <a16:creationId xmlns:a16="http://schemas.microsoft.com/office/drawing/2014/main" id="{6D0E0F56-2521-31FE-DB44-DDAF8AC89735}"/>
                </a:ext>
              </a:extLst>
            </p:cNvPr>
            <p:cNvSpPr/>
            <p:nvPr/>
          </p:nvSpPr>
          <p:spPr>
            <a:xfrm>
              <a:off x="671163" y="6142419"/>
              <a:ext cx="1090986" cy="642146"/>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二等辺三角形 80">
              <a:extLst>
                <a:ext uri="{FF2B5EF4-FFF2-40B4-BE49-F238E27FC236}">
                  <a16:creationId xmlns:a16="http://schemas.microsoft.com/office/drawing/2014/main" id="{073EF992-635D-0925-D6CE-BC93481DC7C8}"/>
                </a:ext>
              </a:extLst>
            </p:cNvPr>
            <p:cNvSpPr/>
            <p:nvPr/>
          </p:nvSpPr>
          <p:spPr>
            <a:xfrm rot="6674521">
              <a:off x="1658414" y="6375477"/>
              <a:ext cx="216827" cy="311663"/>
            </a:xfrm>
            <a:prstGeom prst="triangle">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8" name="図 77">
              <a:extLst>
                <a:ext uri="{FF2B5EF4-FFF2-40B4-BE49-F238E27FC236}">
                  <a16:creationId xmlns:a16="http://schemas.microsoft.com/office/drawing/2014/main" id="{E77DAB4B-0D65-295C-911B-8522E9C4E41D}"/>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81435" y="6194549"/>
              <a:ext cx="870441" cy="501226"/>
            </a:xfrm>
            <a:prstGeom prst="rect">
              <a:avLst/>
            </a:prstGeom>
          </p:spPr>
        </p:pic>
      </p:grpSp>
      <p:sp>
        <p:nvSpPr>
          <p:cNvPr id="85" name="角丸四角形 31">
            <a:extLst>
              <a:ext uri="{FF2B5EF4-FFF2-40B4-BE49-F238E27FC236}">
                <a16:creationId xmlns:a16="http://schemas.microsoft.com/office/drawing/2014/main" id="{1320CD7C-81D3-235A-F83E-03F78DD81AF8}"/>
              </a:ext>
            </a:extLst>
          </p:cNvPr>
          <p:cNvSpPr/>
          <p:nvPr/>
        </p:nvSpPr>
        <p:spPr>
          <a:xfrm>
            <a:off x="728728" y="6953045"/>
            <a:ext cx="2540177" cy="331652"/>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177800" indent="-177800">
              <a:lnSpc>
                <a:spcPct val="110000"/>
              </a:lnSpc>
              <a:buFont typeface="游ゴシック" panose="020B0400000000000000" pitchFamily="50" charset="-128"/>
              <a:buChar char="※"/>
            </a:pP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そのほか、在学期間等の要件がありますので、</a:t>
            </a:r>
            <a:br>
              <a:rPr kumimoji="1" lang="en-US" altLang="ja-JP"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b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詳細は学校へお問い合わせください。</a:t>
            </a:r>
          </a:p>
        </p:txBody>
      </p:sp>
      <p:sp>
        <p:nvSpPr>
          <p:cNvPr id="86" name="四角形: 角を丸くする 85">
            <a:extLst>
              <a:ext uri="{FF2B5EF4-FFF2-40B4-BE49-F238E27FC236}">
                <a16:creationId xmlns:a16="http://schemas.microsoft.com/office/drawing/2014/main" id="{1CD50DDF-E3A3-8EAC-F79F-69B8FA68AA6C}"/>
              </a:ext>
            </a:extLst>
          </p:cNvPr>
          <p:cNvSpPr/>
          <p:nvPr/>
        </p:nvSpPr>
        <p:spPr>
          <a:xfrm>
            <a:off x="3922062" y="6120015"/>
            <a:ext cx="3356116" cy="1136304"/>
          </a:xfrm>
          <a:prstGeom prst="roundRect">
            <a:avLst>
              <a:gd name="adj" fmla="val 4800"/>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角丸四角形 31">
            <a:extLst>
              <a:ext uri="{FF2B5EF4-FFF2-40B4-BE49-F238E27FC236}">
                <a16:creationId xmlns:a16="http://schemas.microsoft.com/office/drawing/2014/main" id="{00431138-8130-FC3B-967B-47E97FBF73D1}"/>
              </a:ext>
            </a:extLst>
          </p:cNvPr>
          <p:cNvSpPr/>
          <p:nvPr/>
        </p:nvSpPr>
        <p:spPr>
          <a:xfrm>
            <a:off x="3921908" y="6100933"/>
            <a:ext cx="1635970" cy="1127756"/>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85725" indent="-85725">
              <a:lnSpc>
                <a:spcPct val="150000"/>
              </a:lnSpc>
              <a:buClr>
                <a:srgbClr val="006EC0"/>
              </a:buClr>
              <a:buFont typeface="Arial" panose="020B0604020202020204" pitchFamily="34" charset="0"/>
              <a:buChar char="•"/>
            </a:pP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高等学校</a:t>
            </a:r>
            <a:endParaRPr kumimoji="1" lang="en-US" altLang="ja-JP"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a:p>
            <a:pPr marL="85725" indent="-85725">
              <a:lnSpc>
                <a:spcPct val="150000"/>
              </a:lnSpc>
              <a:buClr>
                <a:srgbClr val="006EC0"/>
              </a:buClr>
              <a:buFont typeface="Arial" panose="020B0604020202020204" pitchFamily="34" charset="0"/>
              <a:buChar char="•"/>
            </a:pP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中等教育学校（後期課程）</a:t>
            </a:r>
            <a:endParaRPr kumimoji="1" lang="en-US" altLang="ja-JP"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a:p>
            <a:pPr marL="85725" indent="-85725">
              <a:lnSpc>
                <a:spcPct val="150000"/>
              </a:lnSpc>
              <a:buClr>
                <a:srgbClr val="006EC0"/>
              </a:buClr>
              <a:buFont typeface="Arial" panose="020B0604020202020204" pitchFamily="34" charset="0"/>
              <a:buChar char="•"/>
            </a:pP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特別支援学校（高等部）</a:t>
            </a:r>
            <a:endParaRPr kumimoji="1" lang="en-US" altLang="ja-JP"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a:p>
            <a:pPr marL="85725" indent="-85725">
              <a:lnSpc>
                <a:spcPct val="150000"/>
              </a:lnSpc>
              <a:buClr>
                <a:srgbClr val="006EC0"/>
              </a:buClr>
              <a:buFont typeface="Arial" panose="020B0604020202020204" pitchFamily="34" charset="0"/>
              <a:buChar char="•"/>
            </a:pP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高等専門学校（</a:t>
            </a:r>
            <a:r>
              <a:rPr kumimoji="1" lang="en-US" altLang="ja-JP"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1</a:t>
            </a: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a:t>
            </a:r>
            <a:r>
              <a:rPr kumimoji="1" lang="en-US" altLang="ja-JP"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3</a:t>
            </a: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年）</a:t>
            </a:r>
            <a:endParaRPr kumimoji="1" lang="en-US" altLang="ja-JP"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a:p>
            <a:pPr marL="85725" indent="-85725">
              <a:lnSpc>
                <a:spcPct val="150000"/>
              </a:lnSpc>
              <a:buClr>
                <a:srgbClr val="006EC0"/>
              </a:buClr>
              <a:buFont typeface="Arial" panose="020B0604020202020204" pitchFamily="34" charset="0"/>
              <a:buChar char="•"/>
            </a:pP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専修学校高等課程</a:t>
            </a:r>
          </a:p>
        </p:txBody>
      </p:sp>
      <p:sp>
        <p:nvSpPr>
          <p:cNvPr id="88" name="角丸四角形 31">
            <a:extLst>
              <a:ext uri="{FF2B5EF4-FFF2-40B4-BE49-F238E27FC236}">
                <a16:creationId xmlns:a16="http://schemas.microsoft.com/office/drawing/2014/main" id="{FD3A965A-E48A-5804-86AC-06EE166A096B}"/>
              </a:ext>
            </a:extLst>
          </p:cNvPr>
          <p:cNvSpPr/>
          <p:nvPr/>
        </p:nvSpPr>
        <p:spPr>
          <a:xfrm>
            <a:off x="5383106" y="6100933"/>
            <a:ext cx="1951842" cy="1174436"/>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85725" indent="-85725">
              <a:lnSpc>
                <a:spcPct val="110000"/>
              </a:lnSpc>
              <a:buClr>
                <a:srgbClr val="006EC0"/>
              </a:buClr>
              <a:buFont typeface="Arial" panose="020B0604020202020204" pitchFamily="34" charset="0"/>
              <a:buChar char="•"/>
            </a:pP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専修学校一般課程及び各種学校のうち国家資格者養成課程</a:t>
            </a:r>
            <a:br>
              <a:rPr kumimoji="1" lang="en-US" altLang="ja-JP"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b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（中学校卒業者を入所資格とするもの）を置くもの</a:t>
            </a:r>
            <a:endParaRPr kumimoji="1" lang="en-US" altLang="ja-JP"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a:p>
            <a:pPr marL="85725" indent="-85725">
              <a:lnSpc>
                <a:spcPct val="110000"/>
              </a:lnSpc>
              <a:buClr>
                <a:srgbClr val="006EC0"/>
              </a:buClr>
              <a:buFont typeface="Arial" panose="020B0604020202020204" pitchFamily="34" charset="0"/>
              <a:buChar char="•"/>
            </a:pP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各種学校のうち告示指定を受けた外国人学校</a:t>
            </a:r>
            <a:endParaRPr kumimoji="1" lang="en-US" altLang="ja-JP"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a:p>
            <a:pPr marL="85725" indent="-85725">
              <a:lnSpc>
                <a:spcPct val="110000"/>
              </a:lnSpc>
              <a:buClr>
                <a:srgbClr val="006EC0"/>
              </a:buClr>
              <a:buFont typeface="Arial" panose="020B0604020202020204" pitchFamily="34" charset="0"/>
              <a:buChar char="•"/>
            </a:pP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海上技術学校</a:t>
            </a:r>
          </a:p>
        </p:txBody>
      </p:sp>
      <p:sp>
        <p:nvSpPr>
          <p:cNvPr id="90" name="四角形: 角を丸くする 89">
            <a:extLst>
              <a:ext uri="{FF2B5EF4-FFF2-40B4-BE49-F238E27FC236}">
                <a16:creationId xmlns:a16="http://schemas.microsoft.com/office/drawing/2014/main" id="{2B4ABFFD-66F9-A258-1055-C5775B16186D}"/>
              </a:ext>
            </a:extLst>
          </p:cNvPr>
          <p:cNvSpPr/>
          <p:nvPr/>
        </p:nvSpPr>
        <p:spPr>
          <a:xfrm>
            <a:off x="195188" y="7638530"/>
            <a:ext cx="7169299" cy="358190"/>
          </a:xfrm>
          <a:prstGeom prst="roundRect">
            <a:avLst>
              <a:gd name="adj" fmla="val 0"/>
            </a:avLst>
          </a:prstGeom>
          <a:solidFill>
            <a:srgbClr val="006EC0"/>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ctr"/>
          <a:lstStyle/>
          <a:p>
            <a:pPr lvl="0" algn="ctr">
              <a:defRPr/>
            </a:pPr>
            <a:r>
              <a:rPr kumimoji="1" lang="ja-JP" altLang="en-US" sz="1600" b="1" dirty="0">
                <a:solidFill>
                  <a:schemeClr val="bg1"/>
                </a:solidFill>
                <a:latin typeface="UD デジタル 教科書体 NP" panose="02020400000000000000" pitchFamily="18" charset="-128"/>
                <a:ea typeface="UD デジタル 教科書体 NP" panose="02020400000000000000" pitchFamily="18" charset="-128"/>
              </a:rPr>
              <a:t>お問い合わせについて</a:t>
            </a:r>
            <a:endParaRPr kumimoji="1" lang="en-US" altLang="ja-JP" sz="1600" b="1" dirty="0">
              <a:solidFill>
                <a:schemeClr val="bg1"/>
              </a:solidFill>
              <a:latin typeface="UD デジタル 教科書体 NP" panose="02020400000000000000" pitchFamily="18" charset="-128"/>
              <a:ea typeface="UD デジタル 教科書体 NP" panose="02020400000000000000" pitchFamily="18" charset="-128"/>
            </a:endParaRPr>
          </a:p>
        </p:txBody>
      </p:sp>
      <p:sp>
        <p:nvSpPr>
          <p:cNvPr id="93" name="四角形: 角を丸くする 92">
            <a:extLst>
              <a:ext uri="{FF2B5EF4-FFF2-40B4-BE49-F238E27FC236}">
                <a16:creationId xmlns:a16="http://schemas.microsoft.com/office/drawing/2014/main" id="{0BB3BB91-6338-DED5-444B-F7FFD6385797}"/>
              </a:ext>
            </a:extLst>
          </p:cNvPr>
          <p:cNvSpPr/>
          <p:nvPr/>
        </p:nvSpPr>
        <p:spPr>
          <a:xfrm>
            <a:off x="384799" y="8371994"/>
            <a:ext cx="747730" cy="653909"/>
          </a:xfrm>
          <a:prstGeom prst="roundRect">
            <a:avLst>
              <a:gd name="adj" fmla="val 0"/>
            </a:avLst>
          </a:prstGeom>
          <a:solidFill>
            <a:srgbClr val="E5F4FF"/>
          </a:solidFill>
          <a:ln>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nchorCtr="0"/>
          <a:lstStyle/>
          <a:p>
            <a:pPr lvl="0" algn="ctr">
              <a:defRPr/>
            </a:pPr>
            <a:r>
              <a:rPr kumimoji="1" lang="ja-JP" altLang="en-US" sz="14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公立</a:t>
            </a:r>
            <a:endParaRPr kumimoji="1" lang="en-US" altLang="ja-JP"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94" name="テキスト ボックス 93">
            <a:extLst>
              <a:ext uri="{FF2B5EF4-FFF2-40B4-BE49-F238E27FC236}">
                <a16:creationId xmlns:a16="http://schemas.microsoft.com/office/drawing/2014/main" id="{D0448E02-1312-D86D-0DB1-45282EC6E85A}"/>
              </a:ext>
            </a:extLst>
          </p:cNvPr>
          <p:cNvSpPr txBox="1"/>
          <p:nvPr/>
        </p:nvSpPr>
        <p:spPr>
          <a:xfrm>
            <a:off x="1132529" y="8431687"/>
            <a:ext cx="1635199" cy="507831"/>
          </a:xfrm>
          <a:prstGeom prst="rect">
            <a:avLst/>
          </a:prstGeom>
          <a:noFill/>
        </p:spPr>
        <p:txBody>
          <a:bodyPr wrap="square">
            <a:spAutoFit/>
          </a:bodyPr>
          <a:lstStyle/>
          <a:p>
            <a:pPr>
              <a:spcBef>
                <a:spcPts val="0"/>
              </a:spcBef>
              <a:defRPr/>
            </a:pPr>
            <a:r>
              <a:rPr lang="en-US" altLang="ja-JP" sz="900" dirty="0">
                <a:latin typeface="UD デジタル 教科書体 NK" panose="02020400000000000000" pitchFamily="18" charset="-128"/>
                <a:ea typeface="UD デジタル 教科書体 NK" panose="02020400000000000000" pitchFamily="18" charset="-128"/>
                <a:hlinkClick r:id="rId14"/>
              </a:rPr>
              <a:t>https://www.mext.go.jp/a_menu/shotou/mushouka/1292209.htm</a:t>
            </a:r>
            <a:endParaRPr lang="en-US" altLang="ja-JP" sz="900" dirty="0">
              <a:latin typeface="UD デジタル 教科書体 NK" panose="02020400000000000000" pitchFamily="18" charset="-128"/>
              <a:ea typeface="UD デジタル 教科書体 NK" panose="02020400000000000000" pitchFamily="18" charset="-128"/>
            </a:endParaRPr>
          </a:p>
        </p:txBody>
      </p:sp>
      <p:pic>
        <p:nvPicPr>
          <p:cNvPr id="96" name="グラフィックス 95">
            <a:extLst>
              <a:ext uri="{FF2B5EF4-FFF2-40B4-BE49-F238E27FC236}">
                <a16:creationId xmlns:a16="http://schemas.microsoft.com/office/drawing/2014/main" id="{51A75BFA-F615-88D7-6D58-6B2BBCFA70EC}"/>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2465734" y="7681740"/>
            <a:ext cx="284163" cy="284163"/>
          </a:xfrm>
          <a:prstGeom prst="rect">
            <a:avLst/>
          </a:prstGeom>
        </p:spPr>
      </p:pic>
      <p:sp>
        <p:nvSpPr>
          <p:cNvPr id="98" name="二等辺三角形 97">
            <a:extLst>
              <a:ext uri="{FF2B5EF4-FFF2-40B4-BE49-F238E27FC236}">
                <a16:creationId xmlns:a16="http://schemas.microsoft.com/office/drawing/2014/main" id="{BEBA135D-F88D-0081-7F8F-F576A0A8E45E}"/>
              </a:ext>
            </a:extLst>
          </p:cNvPr>
          <p:cNvSpPr/>
          <p:nvPr/>
        </p:nvSpPr>
        <p:spPr>
          <a:xfrm rot="5400000">
            <a:off x="2691992" y="8621400"/>
            <a:ext cx="258020" cy="95830"/>
          </a:xfrm>
          <a:prstGeom prst="triangl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1" name="四角形: 角を丸くする 100">
            <a:extLst>
              <a:ext uri="{FF2B5EF4-FFF2-40B4-BE49-F238E27FC236}">
                <a16:creationId xmlns:a16="http://schemas.microsoft.com/office/drawing/2014/main" id="{88A7A199-99ED-C50C-7C2D-D65C60DF26BE}"/>
              </a:ext>
            </a:extLst>
          </p:cNvPr>
          <p:cNvSpPr/>
          <p:nvPr/>
        </p:nvSpPr>
        <p:spPr>
          <a:xfrm>
            <a:off x="4030650" y="8371994"/>
            <a:ext cx="747730" cy="653909"/>
          </a:xfrm>
          <a:prstGeom prst="roundRect">
            <a:avLst>
              <a:gd name="adj" fmla="val 0"/>
            </a:avLst>
          </a:prstGeom>
          <a:solidFill>
            <a:srgbClr val="E5F4FF"/>
          </a:solidFill>
          <a:ln>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nchorCtr="0"/>
          <a:lstStyle/>
          <a:p>
            <a:pPr lvl="0" algn="ctr">
              <a:defRPr/>
            </a:pPr>
            <a:r>
              <a:rPr kumimoji="1" lang="ja-JP" altLang="en-US" sz="14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私立</a:t>
            </a:r>
            <a:endParaRPr kumimoji="1" lang="en-US" altLang="ja-JP"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102" name="テキスト ボックス 101">
            <a:extLst>
              <a:ext uri="{FF2B5EF4-FFF2-40B4-BE49-F238E27FC236}">
                <a16:creationId xmlns:a16="http://schemas.microsoft.com/office/drawing/2014/main" id="{721D29DD-F015-81BB-C447-1E68E1FF237C}"/>
              </a:ext>
            </a:extLst>
          </p:cNvPr>
          <p:cNvSpPr txBox="1"/>
          <p:nvPr/>
        </p:nvSpPr>
        <p:spPr>
          <a:xfrm>
            <a:off x="4778380" y="8431687"/>
            <a:ext cx="1635199" cy="507831"/>
          </a:xfrm>
          <a:prstGeom prst="rect">
            <a:avLst/>
          </a:prstGeom>
          <a:noFill/>
        </p:spPr>
        <p:txBody>
          <a:bodyPr wrap="square">
            <a:spAutoFit/>
          </a:bodyPr>
          <a:lstStyle/>
          <a:p>
            <a:pPr>
              <a:spcBef>
                <a:spcPts val="0"/>
              </a:spcBef>
              <a:defRPr/>
            </a:pPr>
            <a:r>
              <a:rPr lang="en-US" altLang="ja-JP" sz="900" dirty="0">
                <a:latin typeface="UD デジタル 教科書体 NK" panose="02020400000000000000" pitchFamily="18" charset="-128"/>
                <a:ea typeface="UD デジタル 教科書体 NK" panose="02020400000000000000" pitchFamily="18" charset="-128"/>
                <a:hlinkClick r:id="rId17"/>
              </a:rPr>
              <a:t>https://www.mext.go.jp/a_menu/shotou/mushouka/1292214.htm</a:t>
            </a:r>
            <a:endParaRPr lang="en-US" altLang="ja-JP" sz="900" dirty="0">
              <a:latin typeface="UD デジタル 教科書体 NK" panose="02020400000000000000" pitchFamily="18" charset="-128"/>
              <a:ea typeface="UD デジタル 教科書体 NK" panose="02020400000000000000" pitchFamily="18" charset="-128"/>
            </a:endParaRPr>
          </a:p>
        </p:txBody>
      </p:sp>
      <p:sp>
        <p:nvSpPr>
          <p:cNvPr id="103" name="二等辺三角形 102">
            <a:extLst>
              <a:ext uri="{FF2B5EF4-FFF2-40B4-BE49-F238E27FC236}">
                <a16:creationId xmlns:a16="http://schemas.microsoft.com/office/drawing/2014/main" id="{FE5A9772-922B-7679-DB1D-32DD552CDE1F}"/>
              </a:ext>
            </a:extLst>
          </p:cNvPr>
          <p:cNvSpPr/>
          <p:nvPr/>
        </p:nvSpPr>
        <p:spPr>
          <a:xfrm rot="5400000">
            <a:off x="6337843" y="8621400"/>
            <a:ext cx="258020" cy="95830"/>
          </a:xfrm>
          <a:prstGeom prst="triangl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49" name="グループ化 48">
            <a:extLst>
              <a:ext uri="{FF2B5EF4-FFF2-40B4-BE49-F238E27FC236}">
                <a16:creationId xmlns:a16="http://schemas.microsoft.com/office/drawing/2014/main" id="{D0DCE3F0-FD59-2933-75AA-65C5EA458F3C}"/>
              </a:ext>
            </a:extLst>
          </p:cNvPr>
          <p:cNvGrpSpPr/>
          <p:nvPr/>
        </p:nvGrpSpPr>
        <p:grpSpPr>
          <a:xfrm>
            <a:off x="135011" y="9323123"/>
            <a:ext cx="7315624" cy="1169007"/>
            <a:chOff x="135011" y="9323123"/>
            <a:chExt cx="7315624" cy="1169007"/>
          </a:xfrm>
        </p:grpSpPr>
        <p:grpSp>
          <p:nvGrpSpPr>
            <p:cNvPr id="32" name="グループ化 31">
              <a:extLst>
                <a:ext uri="{FF2B5EF4-FFF2-40B4-BE49-F238E27FC236}">
                  <a16:creationId xmlns:a16="http://schemas.microsoft.com/office/drawing/2014/main" id="{EC215737-6423-E5D1-A06E-75F14B587DEB}"/>
                </a:ext>
              </a:extLst>
            </p:cNvPr>
            <p:cNvGrpSpPr/>
            <p:nvPr/>
          </p:nvGrpSpPr>
          <p:grpSpPr>
            <a:xfrm>
              <a:off x="135011" y="9323123"/>
              <a:ext cx="7183489" cy="914593"/>
              <a:chOff x="-7759164" y="5138802"/>
              <a:chExt cx="7183489" cy="914593"/>
            </a:xfrm>
          </p:grpSpPr>
          <p:sp>
            <p:nvSpPr>
              <p:cNvPr id="34" name="テキスト ボックス 33">
                <a:extLst>
                  <a:ext uri="{FF2B5EF4-FFF2-40B4-BE49-F238E27FC236}">
                    <a16:creationId xmlns:a16="http://schemas.microsoft.com/office/drawing/2014/main" id="{625615E8-6C49-DED1-AFF1-A8933E83E46D}"/>
                  </a:ext>
                </a:extLst>
              </p:cNvPr>
              <p:cNvSpPr txBox="1"/>
              <p:nvPr/>
            </p:nvSpPr>
            <p:spPr>
              <a:xfrm>
                <a:off x="-7759164" y="5140455"/>
                <a:ext cx="6135387" cy="276999"/>
              </a:xfrm>
              <a:prstGeom prst="rect">
                <a:avLst/>
              </a:prstGeom>
              <a:noFill/>
            </p:spPr>
            <p:txBody>
              <a:bodyPr wrap="square" rtlCol="0">
                <a:spAutoFit/>
              </a:bodyPr>
              <a:lstStyle/>
              <a:p>
                <a:pPr defTabSz="493456">
                  <a:defRPr/>
                </a:pPr>
                <a:r>
                  <a:rPr kumimoji="1" lang="ja-JP" altLang="en-US" sz="12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文部科学省の</a:t>
                </a:r>
                <a:r>
                  <a:rPr kumimoji="1" lang="en-US" altLang="ja-JP" sz="12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web</a:t>
                </a:r>
                <a:r>
                  <a:rPr kumimoji="1" lang="ja-JP" altLang="en-US" sz="12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サイトには、制度の最新・詳細情報などを掲載しています。</a:t>
                </a:r>
                <a:endParaRPr kumimoji="1" lang="en-US" altLang="ja-JP" sz="12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pic>
            <p:nvPicPr>
              <p:cNvPr id="35" name="Picture 80" descr="和英ヨコ大">
                <a:extLst>
                  <a:ext uri="{FF2B5EF4-FFF2-40B4-BE49-F238E27FC236}">
                    <a16:creationId xmlns:a16="http://schemas.microsoft.com/office/drawing/2014/main" id="{354BFA8F-80CE-1B34-CF02-115E2F8AE38A}"/>
                  </a:ext>
                </a:extLst>
              </p:cNvPr>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7669448" y="5499024"/>
                <a:ext cx="2812295" cy="4666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図 36" descr="QR コード&#10;&#10;自動的に生成された説明">
                <a:extLst>
                  <a:ext uri="{FF2B5EF4-FFF2-40B4-BE49-F238E27FC236}">
                    <a16:creationId xmlns:a16="http://schemas.microsoft.com/office/drawing/2014/main" id="{10BA9AD9-23A5-E227-6671-8A7F59AD2F5E}"/>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1490268" y="5138802"/>
                <a:ext cx="914593" cy="914593"/>
              </a:xfrm>
              <a:prstGeom prst="rect">
                <a:avLst/>
              </a:prstGeom>
            </p:spPr>
          </p:pic>
        </p:grpSp>
        <p:grpSp>
          <p:nvGrpSpPr>
            <p:cNvPr id="48" name="グループ化 47">
              <a:extLst>
                <a:ext uri="{FF2B5EF4-FFF2-40B4-BE49-F238E27FC236}">
                  <a16:creationId xmlns:a16="http://schemas.microsoft.com/office/drawing/2014/main" id="{7C8E39F7-602A-AEBC-ABD3-34E18744B1DB}"/>
                </a:ext>
              </a:extLst>
            </p:cNvPr>
            <p:cNvGrpSpPr/>
            <p:nvPr/>
          </p:nvGrpSpPr>
          <p:grpSpPr>
            <a:xfrm>
              <a:off x="3390476" y="9780420"/>
              <a:ext cx="2879922" cy="378203"/>
              <a:chOff x="8820145" y="6295804"/>
              <a:chExt cx="2879922" cy="378203"/>
            </a:xfrm>
          </p:grpSpPr>
          <p:grpSp>
            <p:nvGrpSpPr>
              <p:cNvPr id="21" name="グループ化 20">
                <a:extLst>
                  <a:ext uri="{FF2B5EF4-FFF2-40B4-BE49-F238E27FC236}">
                    <a16:creationId xmlns:a16="http://schemas.microsoft.com/office/drawing/2014/main" id="{8F46CF5F-2B90-5323-9E9F-EC0760CD2F89}"/>
                  </a:ext>
                </a:extLst>
              </p:cNvPr>
              <p:cNvGrpSpPr/>
              <p:nvPr/>
            </p:nvGrpSpPr>
            <p:grpSpPr>
              <a:xfrm>
                <a:off x="8820145" y="6295804"/>
                <a:ext cx="2879922" cy="378203"/>
                <a:chOff x="1484424" y="9063182"/>
                <a:chExt cx="2632693" cy="335252"/>
              </a:xfrm>
            </p:grpSpPr>
            <p:sp>
              <p:nvSpPr>
                <p:cNvPr id="31" name="四角形: 角を丸くする 30">
                  <a:extLst>
                    <a:ext uri="{FF2B5EF4-FFF2-40B4-BE49-F238E27FC236}">
                      <a16:creationId xmlns:a16="http://schemas.microsoft.com/office/drawing/2014/main" id="{CCB311D9-EC42-457C-41F1-A94BE930FC53}"/>
                    </a:ext>
                  </a:extLst>
                </p:cNvPr>
                <p:cNvSpPr/>
                <p:nvPr/>
              </p:nvSpPr>
              <p:spPr>
                <a:xfrm>
                  <a:off x="1484424" y="9063182"/>
                  <a:ext cx="2632693" cy="335252"/>
                </a:xfrm>
                <a:prstGeom prst="roundRect">
                  <a:avLst>
                    <a:gd name="adj" fmla="val 50000"/>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88000" tIns="36000" bIns="36000" anchor="ctr"/>
                <a:lstStyle/>
                <a:p>
                  <a:pPr defTabSz="493456">
                    <a:defRPr/>
                  </a:pPr>
                  <a:r>
                    <a:rPr lang="ja-JP" altLang="en-US" sz="1295"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     </a:t>
                  </a:r>
                  <a:r>
                    <a:rPr lang="ja-JP" altLang="en-US" sz="1187" b="1" dirty="0">
                      <a:solidFill>
                        <a:schemeClr val="tx1"/>
                      </a:solidFill>
                      <a:latin typeface="UD デジタル 教科書体 NP" panose="02020400000000000000" pitchFamily="18" charset="-128"/>
                      <a:ea typeface="UD デジタル 教科書体 NP" panose="02020400000000000000" pitchFamily="18" charset="-128"/>
                      <a:hlinkClick r:id="rId20">
                        <a:extLst>
                          <a:ext uri="{A12FA001-AC4F-418D-AE19-62706E023703}">
                            <ahyp:hlinkClr xmlns:ahyp="http://schemas.microsoft.com/office/drawing/2018/hyperlinkcolor" val="tx"/>
                          </a:ext>
                        </a:extLst>
                      </a:hlinkClick>
                    </a:rPr>
                    <a:t>高校生等への修学支援 </a:t>
                  </a:r>
                  <a:endParaRPr lang="en-US" altLang="ja-JP" sz="1295" b="1" dirty="0">
                    <a:solidFill>
                      <a:schemeClr val="tx1"/>
                    </a:solidFill>
                    <a:latin typeface="UD デジタル 教科書体 NP" panose="02020400000000000000" pitchFamily="18" charset="-128"/>
                    <a:ea typeface="UD デジタル 教科書体 NP" panose="02020400000000000000" pitchFamily="18" charset="-128"/>
                  </a:endParaRPr>
                </a:p>
              </p:txBody>
            </p:sp>
            <p:sp>
              <p:nvSpPr>
                <p:cNvPr id="36" name="四角形: 角を丸くする 35">
                  <a:extLst>
                    <a:ext uri="{FF2B5EF4-FFF2-40B4-BE49-F238E27FC236}">
                      <a16:creationId xmlns:a16="http://schemas.microsoft.com/office/drawing/2014/main" id="{FD1DC6D4-1949-32C4-20B7-22757C5FD01E}"/>
                    </a:ext>
                  </a:extLst>
                </p:cNvPr>
                <p:cNvSpPr/>
                <p:nvPr/>
              </p:nvSpPr>
              <p:spPr>
                <a:xfrm>
                  <a:off x="3576333" y="9098890"/>
                  <a:ext cx="493294" cy="263686"/>
                </a:xfrm>
                <a:prstGeom prst="roundRect">
                  <a:avLst>
                    <a:gd name="adj" fmla="val 50000"/>
                  </a:avLst>
                </a:prstGeom>
                <a:solidFill>
                  <a:srgbClr val="006EC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defTabSz="493456">
                    <a:defRPr/>
                  </a:pPr>
                  <a:r>
                    <a:rPr lang="ja-JP" altLang="en-US" sz="1295" dirty="0">
                      <a:solidFill>
                        <a:schemeClr val="bg1"/>
                      </a:solidFill>
                      <a:latin typeface="UD デジタル 教科書体 NP" panose="02020400000000000000" pitchFamily="18" charset="-128"/>
                      <a:ea typeface="UD デジタル 教科書体 NP" panose="02020400000000000000" pitchFamily="18" charset="-128"/>
                    </a:rPr>
                    <a:t>検索</a:t>
                  </a:r>
                  <a:endParaRPr lang="en-US" altLang="ja-JP" sz="1295" dirty="0">
                    <a:solidFill>
                      <a:schemeClr val="bg1"/>
                    </a:solidFill>
                    <a:latin typeface="UD デジタル 教科書体 NP" panose="02020400000000000000" pitchFamily="18" charset="-128"/>
                    <a:ea typeface="UD デジタル 教科書体 NP" panose="02020400000000000000" pitchFamily="18" charset="-128"/>
                  </a:endParaRPr>
                </a:p>
              </p:txBody>
            </p:sp>
          </p:grpSp>
          <p:pic>
            <p:nvPicPr>
              <p:cNvPr id="46" name="グラフィックス 45">
                <a:extLst>
                  <a:ext uri="{FF2B5EF4-FFF2-40B4-BE49-F238E27FC236}">
                    <a16:creationId xmlns:a16="http://schemas.microsoft.com/office/drawing/2014/main" id="{E3A8FE7D-9967-4ED3-C52F-392DFDCFC1AB}"/>
                  </a:ext>
                </a:extLst>
              </p:cNvPr>
              <p:cNvPicPr>
                <a:picLocks noChangeAspect="1"/>
              </p:cNvPicPr>
              <p:nvPr/>
            </p:nvPicPr>
            <p:blipFill>
              <a:blip r:embed="rId21">
                <a:extLst>
                  <a:ext uri="{96DAC541-7B7A-43D3-8B79-37D633B846F1}">
                    <asvg:svgBlip xmlns:asvg="http://schemas.microsoft.com/office/drawing/2016/SVG/main" r:embed="rId22"/>
                  </a:ext>
                </a:extLst>
              </a:blip>
              <a:stretch>
                <a:fillRect/>
              </a:stretch>
            </p:blipFill>
            <p:spPr>
              <a:xfrm>
                <a:off x="9014675" y="6341749"/>
                <a:ext cx="291806" cy="291806"/>
              </a:xfrm>
              <a:prstGeom prst="rect">
                <a:avLst/>
              </a:prstGeom>
            </p:spPr>
          </p:pic>
        </p:grpSp>
        <p:sp>
          <p:nvSpPr>
            <p:cNvPr id="47" name="テキスト ボックス 46">
              <a:extLst>
                <a:ext uri="{FF2B5EF4-FFF2-40B4-BE49-F238E27FC236}">
                  <a16:creationId xmlns:a16="http://schemas.microsoft.com/office/drawing/2014/main" id="{B5C48019-4944-B634-5E58-4AEC73C6E298}"/>
                </a:ext>
              </a:extLst>
            </p:cNvPr>
            <p:cNvSpPr txBox="1"/>
            <p:nvPr/>
          </p:nvSpPr>
          <p:spPr>
            <a:xfrm>
              <a:off x="3308530" y="10215131"/>
              <a:ext cx="4142105" cy="276999"/>
            </a:xfrm>
            <a:prstGeom prst="rect">
              <a:avLst/>
            </a:prstGeom>
            <a:noFill/>
          </p:spPr>
          <p:txBody>
            <a:bodyPr wrap="square">
              <a:spAutoFit/>
            </a:bodyPr>
            <a:lstStyle/>
            <a:p>
              <a:r>
                <a:rPr lang="en-US" altLang="ja-JP" sz="1200" dirty="0">
                  <a:hlinkClick r:id="rId20"/>
                </a:rPr>
                <a:t>https://www.mext.go.jp/a_menu/shotou/mushouka/index.htm</a:t>
              </a:r>
              <a:endParaRPr lang="ja-JP" altLang="en-US" sz="1200" dirty="0"/>
            </a:p>
          </p:txBody>
        </p:sp>
      </p:grpSp>
      <p:pic>
        <p:nvPicPr>
          <p:cNvPr id="4" name="図 3">
            <a:extLst>
              <a:ext uri="{FF2B5EF4-FFF2-40B4-BE49-F238E27FC236}">
                <a16:creationId xmlns:a16="http://schemas.microsoft.com/office/drawing/2014/main" id="{6C121DD9-A6C9-DB2F-244D-2516B34155B2}"/>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2151938" y="6072536"/>
            <a:ext cx="891955" cy="891955"/>
          </a:xfrm>
          <a:prstGeom prst="rect">
            <a:avLst/>
          </a:prstGeom>
        </p:spPr>
      </p:pic>
    </p:spTree>
    <p:extLst>
      <p:ext uri="{BB962C8B-B14F-4D97-AF65-F5344CB8AC3E}">
        <p14:creationId xmlns:p14="http://schemas.microsoft.com/office/powerpoint/2010/main" val="230662594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924</Words>
  <Application>Microsoft Office PowerPoint</Application>
  <PresentationFormat>ユーザー設定</PresentationFormat>
  <Paragraphs>86</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UD デジタル 教科書体 NK</vt:lpstr>
      <vt:lpstr>UD デジタル 教科書体 NP</vt:lpstr>
      <vt:lpstr>メイリオ</vt:lpstr>
      <vt:lpstr>游ゴシック</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2025-04-08T10:22:00Z</dcterms:created>
  <dcterms:modified xsi:type="dcterms:W3CDTF">2025-04-08T10:22:17Z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2025-04-08T10:22:16Z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084ca1a0-b80d-4fc5-8d26-623e5c1089ff</vt:lpwstr>
  </property>
  <property fmtid="{D5CDD505-2E9C-101B-9397-08002B2CF9AE}" pid="8" name="MSIP_Label_d899a617-f30e-4fb8-b81c-fb6d0b94ac5b_ContentBits">
    <vt:lpwstr>0</vt:lpwstr>
  </property>
  <property fmtid="{D5CDD505-2E9C-101B-9397-08002B2CF9AE}" pid="9" name="MSIP_Label_d899a617-f30e-4fb8-b81c-fb6d0b94ac5b_Tag">
    <vt:lpwstr>10, 3, 0, 1</vt:lpwstr>
  </property>
</Properties>
</file>