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5"/>
  </p:notesMasterIdLst>
  <p:sldIdLst>
    <p:sldId id="279" r:id="rId2"/>
    <p:sldId id="281" r:id="rId3"/>
    <p:sldId id="282" r:id="rId4"/>
  </p:sldIdLst>
  <p:sldSz cx="7559675" cy="106918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BDE4FF"/>
    <a:srgbClr val="FFF1E7"/>
    <a:srgbClr val="E7F5FF"/>
    <a:srgbClr val="FFD2B3"/>
    <a:srgbClr val="FF6600"/>
    <a:srgbClr val="FF8A3B"/>
    <a:srgbClr val="FFAD75"/>
    <a:srgbClr val="00CCFF"/>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93296810-A885-4BE3-A3E7-6D5BEEA58F35}">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986" autoAdjust="0"/>
    <p:restoredTop sz="94660"/>
  </p:normalViewPr>
  <p:slideViewPr>
    <p:cSldViewPr snapToGrid="0">
      <p:cViewPr varScale="1">
        <p:scale>
          <a:sx n="72" d="100"/>
          <a:sy n="72" d="100"/>
        </p:scale>
        <p:origin x="346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8/10/relationships/authors" Targe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7"/>
            <a:ext cx="2949787" cy="498693"/>
          </a:xfrm>
          <a:prstGeom prst="rect">
            <a:avLst/>
          </a:prstGeom>
        </p:spPr>
        <p:txBody>
          <a:bodyPr vert="horz" lIns="91466" tIns="45734" rIns="91466" bIns="4573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7"/>
            <a:ext cx="2949787" cy="498693"/>
          </a:xfrm>
          <a:prstGeom prst="rect">
            <a:avLst/>
          </a:prstGeom>
        </p:spPr>
        <p:txBody>
          <a:bodyPr vert="horz" lIns="91466" tIns="45734" rIns="91466" bIns="45734" rtlCol="0"/>
          <a:lstStyle>
            <a:lvl1pPr algn="r">
              <a:defRPr sz="1200"/>
            </a:lvl1pPr>
          </a:lstStyle>
          <a:p>
            <a:fld id="{781EFE70-B85B-4D55-9C45-777D736D05B1}" type="datetimeFigureOut">
              <a:rPr kumimoji="1" lang="ja-JP" altLang="en-US" smtClean="0"/>
              <a:t>2025/4/8</a:t>
            </a:fld>
            <a:endParaRPr kumimoji="1" lang="ja-JP" altLang="en-US"/>
          </a:p>
        </p:txBody>
      </p:sp>
      <p:sp>
        <p:nvSpPr>
          <p:cNvPr id="4" name="スライド イメージ プレースホルダー 3"/>
          <p:cNvSpPr>
            <a:spLocks noGrp="1" noRot="1" noChangeAspect="1"/>
          </p:cNvSpPr>
          <p:nvPr>
            <p:ph type="sldImg" idx="2"/>
          </p:nvPr>
        </p:nvSpPr>
        <p:spPr>
          <a:xfrm>
            <a:off x="2217738" y="1243013"/>
            <a:ext cx="2371725" cy="3354387"/>
          </a:xfrm>
          <a:prstGeom prst="rect">
            <a:avLst/>
          </a:prstGeom>
          <a:noFill/>
          <a:ln w="12700">
            <a:solidFill>
              <a:prstClr val="black"/>
            </a:solidFill>
          </a:ln>
        </p:spPr>
        <p:txBody>
          <a:bodyPr vert="horz" lIns="91466" tIns="45734" rIns="91466" bIns="45734" rtlCol="0" anchor="ctr"/>
          <a:lstStyle/>
          <a:p>
            <a:endParaRPr lang="ja-JP" altLang="en-US"/>
          </a:p>
        </p:txBody>
      </p:sp>
      <p:sp>
        <p:nvSpPr>
          <p:cNvPr id="5" name="ノート プレースホルダー 4"/>
          <p:cNvSpPr>
            <a:spLocks noGrp="1"/>
          </p:cNvSpPr>
          <p:nvPr>
            <p:ph type="body" sz="quarter" idx="3"/>
          </p:nvPr>
        </p:nvSpPr>
        <p:spPr>
          <a:xfrm>
            <a:off x="680721" y="4783312"/>
            <a:ext cx="5445760" cy="3913614"/>
          </a:xfrm>
          <a:prstGeom prst="rect">
            <a:avLst/>
          </a:prstGeom>
        </p:spPr>
        <p:txBody>
          <a:bodyPr vert="horz" lIns="91466" tIns="45734" rIns="91466" bIns="4573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50"/>
            <a:ext cx="2949787" cy="498692"/>
          </a:xfrm>
          <a:prstGeom prst="rect">
            <a:avLst/>
          </a:prstGeom>
        </p:spPr>
        <p:txBody>
          <a:bodyPr vert="horz" lIns="91466" tIns="45734" rIns="91466" bIns="4573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50"/>
            <a:ext cx="2949787" cy="498692"/>
          </a:xfrm>
          <a:prstGeom prst="rect">
            <a:avLst/>
          </a:prstGeom>
        </p:spPr>
        <p:txBody>
          <a:bodyPr vert="horz" lIns="91466" tIns="45734" rIns="91466" bIns="45734" rtlCol="0" anchor="b"/>
          <a:lstStyle>
            <a:lvl1pPr algn="r">
              <a:defRPr sz="1200"/>
            </a:lvl1pPr>
          </a:lstStyle>
          <a:p>
            <a:fld id="{E40A4300-3366-4EE5-A8D5-EF2FFF32B520}" type="slidenum">
              <a:rPr kumimoji="1" lang="ja-JP" altLang="en-US" smtClean="0"/>
              <a:t>‹#›</a:t>
            </a:fld>
            <a:endParaRPr kumimoji="1" lang="ja-JP" altLang="en-US"/>
          </a:p>
        </p:txBody>
      </p:sp>
    </p:spTree>
    <p:extLst>
      <p:ext uri="{BB962C8B-B14F-4D97-AF65-F5344CB8AC3E}">
        <p14:creationId xmlns:p14="http://schemas.microsoft.com/office/powerpoint/2010/main" val="4278771514"/>
      </p:ext>
    </p:extLst>
  </p:cSld>
  <p:clrMap bg1="lt1" tx1="dk1" bg2="lt2" tx2="dk2" accent1="accent1" accent2="accent2" accent3="accent3" accent4="accent4" accent5="accent5" accent6="accent6" hlink="hlink" folHlink="folHlink"/>
  <p:notesStyle>
    <a:lvl1pPr marL="0" algn="l" defTabSz="995507" rtl="0" eaLnBrk="1" latinLnBrk="0" hangingPunct="1">
      <a:defRPr kumimoji="1" sz="1306" kern="1200">
        <a:solidFill>
          <a:schemeClr val="tx1"/>
        </a:solidFill>
        <a:latin typeface="+mn-lt"/>
        <a:ea typeface="+mn-ea"/>
        <a:cs typeface="+mn-cs"/>
      </a:defRPr>
    </a:lvl1pPr>
    <a:lvl2pPr marL="497754" algn="l" defTabSz="995507" rtl="0" eaLnBrk="1" latinLnBrk="0" hangingPunct="1">
      <a:defRPr kumimoji="1" sz="1306" kern="1200">
        <a:solidFill>
          <a:schemeClr val="tx1"/>
        </a:solidFill>
        <a:latin typeface="+mn-lt"/>
        <a:ea typeface="+mn-ea"/>
        <a:cs typeface="+mn-cs"/>
      </a:defRPr>
    </a:lvl2pPr>
    <a:lvl3pPr marL="995507" algn="l" defTabSz="995507" rtl="0" eaLnBrk="1" latinLnBrk="0" hangingPunct="1">
      <a:defRPr kumimoji="1" sz="1306" kern="1200">
        <a:solidFill>
          <a:schemeClr val="tx1"/>
        </a:solidFill>
        <a:latin typeface="+mn-lt"/>
        <a:ea typeface="+mn-ea"/>
        <a:cs typeface="+mn-cs"/>
      </a:defRPr>
    </a:lvl3pPr>
    <a:lvl4pPr marL="1493261" algn="l" defTabSz="995507" rtl="0" eaLnBrk="1" latinLnBrk="0" hangingPunct="1">
      <a:defRPr kumimoji="1" sz="1306" kern="1200">
        <a:solidFill>
          <a:schemeClr val="tx1"/>
        </a:solidFill>
        <a:latin typeface="+mn-lt"/>
        <a:ea typeface="+mn-ea"/>
        <a:cs typeface="+mn-cs"/>
      </a:defRPr>
    </a:lvl4pPr>
    <a:lvl5pPr marL="1991015" algn="l" defTabSz="995507" rtl="0" eaLnBrk="1" latinLnBrk="0" hangingPunct="1">
      <a:defRPr kumimoji="1" sz="1306" kern="1200">
        <a:solidFill>
          <a:schemeClr val="tx1"/>
        </a:solidFill>
        <a:latin typeface="+mn-lt"/>
        <a:ea typeface="+mn-ea"/>
        <a:cs typeface="+mn-cs"/>
      </a:defRPr>
    </a:lvl5pPr>
    <a:lvl6pPr marL="2488768" algn="l" defTabSz="995507" rtl="0" eaLnBrk="1" latinLnBrk="0" hangingPunct="1">
      <a:defRPr kumimoji="1" sz="1306" kern="1200">
        <a:solidFill>
          <a:schemeClr val="tx1"/>
        </a:solidFill>
        <a:latin typeface="+mn-lt"/>
        <a:ea typeface="+mn-ea"/>
        <a:cs typeface="+mn-cs"/>
      </a:defRPr>
    </a:lvl6pPr>
    <a:lvl7pPr marL="2986522" algn="l" defTabSz="995507" rtl="0" eaLnBrk="1" latinLnBrk="0" hangingPunct="1">
      <a:defRPr kumimoji="1" sz="1306" kern="1200">
        <a:solidFill>
          <a:schemeClr val="tx1"/>
        </a:solidFill>
        <a:latin typeface="+mn-lt"/>
        <a:ea typeface="+mn-ea"/>
        <a:cs typeface="+mn-cs"/>
      </a:defRPr>
    </a:lvl7pPr>
    <a:lvl8pPr marL="3484275" algn="l" defTabSz="995507" rtl="0" eaLnBrk="1" latinLnBrk="0" hangingPunct="1">
      <a:defRPr kumimoji="1" sz="1306" kern="1200">
        <a:solidFill>
          <a:schemeClr val="tx1"/>
        </a:solidFill>
        <a:latin typeface="+mn-lt"/>
        <a:ea typeface="+mn-ea"/>
        <a:cs typeface="+mn-cs"/>
      </a:defRPr>
    </a:lvl8pPr>
    <a:lvl9pPr marL="3982029" algn="l" defTabSz="995507" rtl="0" eaLnBrk="1" latinLnBrk="0" hangingPunct="1">
      <a:defRPr kumimoji="1" sz="130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7"/>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80"/>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44FA0AA-AAC9-49CF-AB69-725DB275BC55}" type="datetimeFigureOut">
              <a:rPr kumimoji="1" lang="ja-JP" altLang="en-US" smtClean="0"/>
              <a:t>2025/4/8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4AB6DA-D4B6-4A5A-87BB-901944EB9E91}" type="slidenum">
              <a:rPr kumimoji="1" lang="ja-JP" altLang="en-US" smtClean="0"/>
              <a:t>‹#›</a:t>
            </a:fld>
            <a:endParaRPr kumimoji="1" lang="ja-JP" altLang="en-US"/>
          </a:p>
        </p:txBody>
      </p:sp>
    </p:spTree>
    <p:extLst>
      <p:ext uri="{BB962C8B-B14F-4D97-AF65-F5344CB8AC3E}">
        <p14:creationId xmlns:p14="http://schemas.microsoft.com/office/powerpoint/2010/main" val="257719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44FA0AA-AAC9-49CF-AB69-725DB275BC55}" type="datetimeFigureOut">
              <a:rPr kumimoji="1" lang="ja-JP" altLang="en-US" smtClean="0"/>
              <a:t>2025/4/8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4AB6DA-D4B6-4A5A-87BB-901944EB9E91}" type="slidenum">
              <a:rPr kumimoji="1" lang="ja-JP" altLang="en-US" smtClean="0"/>
              <a:t>‹#›</a:t>
            </a:fld>
            <a:endParaRPr kumimoji="1" lang="ja-JP" altLang="en-US"/>
          </a:p>
        </p:txBody>
      </p:sp>
    </p:spTree>
    <p:extLst>
      <p:ext uri="{BB962C8B-B14F-4D97-AF65-F5344CB8AC3E}">
        <p14:creationId xmlns:p14="http://schemas.microsoft.com/office/powerpoint/2010/main" val="1441757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2"/>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2"/>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44FA0AA-AAC9-49CF-AB69-725DB275BC55}" type="datetimeFigureOut">
              <a:rPr kumimoji="1" lang="ja-JP" altLang="en-US" smtClean="0"/>
              <a:t>2025/4/8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4AB6DA-D4B6-4A5A-87BB-901944EB9E91}" type="slidenum">
              <a:rPr kumimoji="1" lang="ja-JP" altLang="en-US" smtClean="0"/>
              <a:t>‹#›</a:t>
            </a:fld>
            <a:endParaRPr kumimoji="1" lang="ja-JP" altLang="en-US"/>
          </a:p>
        </p:txBody>
      </p:sp>
    </p:spTree>
    <p:extLst>
      <p:ext uri="{BB962C8B-B14F-4D97-AF65-F5344CB8AC3E}">
        <p14:creationId xmlns:p14="http://schemas.microsoft.com/office/powerpoint/2010/main" val="2984178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44FA0AA-AAC9-49CF-AB69-725DB275BC55}" type="datetimeFigureOut">
              <a:rPr kumimoji="1" lang="ja-JP" altLang="en-US" smtClean="0"/>
              <a:t>2025/4/8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4AB6DA-D4B6-4A5A-87BB-901944EB9E91}" type="slidenum">
              <a:rPr kumimoji="1" lang="ja-JP" altLang="en-US" smtClean="0"/>
              <a:t>‹#›</a:t>
            </a:fld>
            <a:endParaRPr kumimoji="1" lang="ja-JP" altLang="en-US"/>
          </a:p>
        </p:txBody>
      </p:sp>
    </p:spTree>
    <p:extLst>
      <p:ext uri="{BB962C8B-B14F-4D97-AF65-F5344CB8AC3E}">
        <p14:creationId xmlns:p14="http://schemas.microsoft.com/office/powerpoint/2010/main" val="289788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5"/>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44FA0AA-AAC9-49CF-AB69-725DB275BC55}" type="datetimeFigureOut">
              <a:rPr kumimoji="1" lang="ja-JP" altLang="en-US" smtClean="0"/>
              <a:t>2025/4/8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4AB6DA-D4B6-4A5A-87BB-901944EB9E91}" type="slidenum">
              <a:rPr kumimoji="1" lang="ja-JP" altLang="en-US" smtClean="0"/>
              <a:t>‹#›</a:t>
            </a:fld>
            <a:endParaRPr kumimoji="1" lang="ja-JP" altLang="en-US"/>
          </a:p>
        </p:txBody>
      </p:sp>
    </p:spTree>
    <p:extLst>
      <p:ext uri="{BB962C8B-B14F-4D97-AF65-F5344CB8AC3E}">
        <p14:creationId xmlns:p14="http://schemas.microsoft.com/office/powerpoint/2010/main" val="1074985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2"/>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2"/>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44FA0AA-AAC9-49CF-AB69-725DB275BC55}" type="datetimeFigureOut">
              <a:rPr kumimoji="1" lang="ja-JP" altLang="en-US" smtClean="0"/>
              <a:t>2025/4/8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4AB6DA-D4B6-4A5A-87BB-901944EB9E91}" type="slidenum">
              <a:rPr kumimoji="1" lang="ja-JP" altLang="en-US" smtClean="0"/>
              <a:t>‹#›</a:t>
            </a:fld>
            <a:endParaRPr kumimoji="1" lang="ja-JP" altLang="en-US"/>
          </a:p>
        </p:txBody>
      </p:sp>
    </p:spTree>
    <p:extLst>
      <p:ext uri="{BB962C8B-B14F-4D97-AF65-F5344CB8AC3E}">
        <p14:creationId xmlns:p14="http://schemas.microsoft.com/office/powerpoint/2010/main" val="3462341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7"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7"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44FA0AA-AAC9-49CF-AB69-725DB275BC55}" type="datetimeFigureOut">
              <a:rPr kumimoji="1" lang="ja-JP" altLang="en-US" smtClean="0"/>
              <a:t>2025/4/8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94AB6DA-D4B6-4A5A-87BB-901944EB9E91}" type="slidenum">
              <a:rPr kumimoji="1" lang="ja-JP" altLang="en-US" smtClean="0"/>
              <a:t>‹#›</a:t>
            </a:fld>
            <a:endParaRPr kumimoji="1" lang="ja-JP" altLang="en-US"/>
          </a:p>
        </p:txBody>
      </p:sp>
    </p:spTree>
    <p:extLst>
      <p:ext uri="{BB962C8B-B14F-4D97-AF65-F5344CB8AC3E}">
        <p14:creationId xmlns:p14="http://schemas.microsoft.com/office/powerpoint/2010/main" val="3548278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44FA0AA-AAC9-49CF-AB69-725DB275BC55}" type="datetimeFigureOut">
              <a:rPr kumimoji="1" lang="ja-JP" altLang="en-US" smtClean="0"/>
              <a:t>2025/4/8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94AB6DA-D4B6-4A5A-87BB-901944EB9E91}" type="slidenum">
              <a:rPr kumimoji="1" lang="ja-JP" altLang="en-US" smtClean="0"/>
              <a:t>‹#›</a:t>
            </a:fld>
            <a:endParaRPr kumimoji="1" lang="ja-JP" altLang="en-US"/>
          </a:p>
        </p:txBody>
      </p:sp>
    </p:spTree>
    <p:extLst>
      <p:ext uri="{BB962C8B-B14F-4D97-AF65-F5344CB8AC3E}">
        <p14:creationId xmlns:p14="http://schemas.microsoft.com/office/powerpoint/2010/main" val="3351552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4FA0AA-AAC9-49CF-AB69-725DB275BC55}" type="datetimeFigureOut">
              <a:rPr kumimoji="1" lang="ja-JP" altLang="en-US" smtClean="0"/>
              <a:t>2025/4/8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94AB6DA-D4B6-4A5A-87BB-901944EB9E91}" type="slidenum">
              <a:rPr kumimoji="1" lang="ja-JP" altLang="en-US" smtClean="0"/>
              <a:t>‹#›</a:t>
            </a:fld>
            <a:endParaRPr kumimoji="1" lang="ja-JP" altLang="en-US"/>
          </a:p>
        </p:txBody>
      </p:sp>
    </p:spTree>
    <p:extLst>
      <p:ext uri="{BB962C8B-B14F-4D97-AF65-F5344CB8AC3E}">
        <p14:creationId xmlns:p14="http://schemas.microsoft.com/office/powerpoint/2010/main" val="916497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8" y="1539427"/>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44FA0AA-AAC9-49CF-AB69-725DB275BC55}" type="datetimeFigureOut">
              <a:rPr kumimoji="1" lang="ja-JP" altLang="en-US" smtClean="0"/>
              <a:t>2025/4/8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4AB6DA-D4B6-4A5A-87BB-901944EB9E91}" type="slidenum">
              <a:rPr kumimoji="1" lang="ja-JP" altLang="en-US" smtClean="0"/>
              <a:t>‹#›</a:t>
            </a:fld>
            <a:endParaRPr kumimoji="1" lang="ja-JP" altLang="en-US"/>
          </a:p>
        </p:txBody>
      </p:sp>
    </p:spTree>
    <p:extLst>
      <p:ext uri="{BB962C8B-B14F-4D97-AF65-F5344CB8AC3E}">
        <p14:creationId xmlns:p14="http://schemas.microsoft.com/office/powerpoint/2010/main" val="469553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8" y="1539427"/>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44FA0AA-AAC9-49CF-AB69-725DB275BC55}" type="datetimeFigureOut">
              <a:rPr kumimoji="1" lang="ja-JP" altLang="en-US" smtClean="0"/>
              <a:t>2025/4/8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4AB6DA-D4B6-4A5A-87BB-901944EB9E91}" type="slidenum">
              <a:rPr kumimoji="1" lang="ja-JP" altLang="en-US" smtClean="0"/>
              <a:t>‹#›</a:t>
            </a:fld>
            <a:endParaRPr kumimoji="1" lang="ja-JP" altLang="en-US"/>
          </a:p>
        </p:txBody>
      </p:sp>
    </p:spTree>
    <p:extLst>
      <p:ext uri="{BB962C8B-B14F-4D97-AF65-F5344CB8AC3E}">
        <p14:creationId xmlns:p14="http://schemas.microsoft.com/office/powerpoint/2010/main" val="174500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2"/>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A44FA0AA-AAC9-49CF-AB69-725DB275BC55}" type="datetimeFigureOut">
              <a:rPr kumimoji="1" lang="ja-JP" altLang="en-US" smtClean="0"/>
              <a:t>2025/4/8</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294AB6DA-D4B6-4A5A-87BB-901944EB9E91}" type="slidenum">
              <a:rPr kumimoji="1" lang="ja-JP" altLang="en-US" smtClean="0"/>
              <a:t>‹#›</a:t>
            </a:fld>
            <a:endParaRPr kumimoji="1" lang="ja-JP" altLang="en-US"/>
          </a:p>
        </p:txBody>
      </p:sp>
    </p:spTree>
    <p:extLst>
      <p:ext uri="{BB962C8B-B14F-4D97-AF65-F5344CB8AC3E}">
        <p14:creationId xmlns:p14="http://schemas.microsoft.com/office/powerpoint/2010/main" val="39018185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hyperlink" Target="https://www.mext.go.jp/a_menu/shotou/mushouka/index.htm" TargetMode="External"/><Relationship Id="rId12"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9.svg"/><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sv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2.svg"/><Relationship Id="rId7" Type="http://schemas.openxmlformats.org/officeDocument/2006/relationships/image" Target="../media/image4.png"/><Relationship Id="rId2"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image" Target="../media/image15.png"/><Relationship Id="rId11" Type="http://schemas.openxmlformats.org/officeDocument/2006/relationships/image" Target="../media/image18.png"/><Relationship Id="rId5" Type="http://schemas.openxmlformats.org/officeDocument/2006/relationships/image" Target="../media/image14.svg"/><Relationship Id="rId10" Type="http://schemas.openxmlformats.org/officeDocument/2006/relationships/hyperlink" Target="https://www.mext.go.jp/a_menu/shotou/mushouka/01754.html" TargetMode="External"/><Relationship Id="rId4" Type="http://schemas.openxmlformats.org/officeDocument/2006/relationships/image" Target="../media/image13.png"/><Relationship Id="rId9" Type="http://schemas.openxmlformats.org/officeDocument/2006/relationships/image" Target="../media/image17.svg"/></Relationships>
</file>

<file path=ppt/slides/_rels/slide3.xml.rels><?xml version="1.0" encoding="UTF-8" standalone="yes"?>
<Relationships xmlns="http://schemas.openxmlformats.org/package/2006/relationships"><Relationship Id="rId8" Type="http://schemas.openxmlformats.org/officeDocument/2006/relationships/image" Target="../media/image14.svg"/><Relationship Id="rId13" Type="http://schemas.openxmlformats.org/officeDocument/2006/relationships/image" Target="../media/image23.png"/><Relationship Id="rId3" Type="http://schemas.openxmlformats.org/officeDocument/2006/relationships/image" Target="../media/image20.svg"/><Relationship Id="rId7" Type="http://schemas.openxmlformats.org/officeDocument/2006/relationships/image" Target="../media/image13.png"/><Relationship Id="rId12" Type="http://schemas.openxmlformats.org/officeDocument/2006/relationships/hyperlink" Target="https://www.mext.go.jp/a_menu/shotou/mushouka/1292209.htm" TargetMode="External"/><Relationship Id="rId2" Type="http://schemas.openxmlformats.org/officeDocument/2006/relationships/image" Target="../media/image19.png"/><Relationship Id="rId16" Type="http://schemas.openxmlformats.org/officeDocument/2006/relationships/image" Target="../media/image25.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22.svg"/><Relationship Id="rId5" Type="http://schemas.openxmlformats.org/officeDocument/2006/relationships/image" Target="../media/image12.svg"/><Relationship Id="rId15" Type="http://schemas.openxmlformats.org/officeDocument/2006/relationships/image" Target="../media/image24.png"/><Relationship Id="rId10" Type="http://schemas.openxmlformats.org/officeDocument/2006/relationships/image" Target="../media/image21.png"/><Relationship Id="rId4" Type="http://schemas.openxmlformats.org/officeDocument/2006/relationships/image" Target="../media/image11.png"/><Relationship Id="rId9" Type="http://schemas.openxmlformats.org/officeDocument/2006/relationships/image" Target="../media/image1.png"/><Relationship Id="rId14" Type="http://schemas.openxmlformats.org/officeDocument/2006/relationships/hyperlink" Target="https://www.mext.go.jp/a_menu/shotou/mushouka/1292214.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正方形/長方形 79">
            <a:extLst>
              <a:ext uri="{FF2B5EF4-FFF2-40B4-BE49-F238E27FC236}">
                <a16:creationId xmlns:a16="http://schemas.microsoft.com/office/drawing/2014/main" id="{80AF9BDC-CFA4-445C-B04B-13E78112AC86}"/>
              </a:ext>
            </a:extLst>
          </p:cNvPr>
          <p:cNvSpPr/>
          <p:nvPr/>
        </p:nvSpPr>
        <p:spPr>
          <a:xfrm>
            <a:off x="159551" y="181433"/>
            <a:ext cx="7229801" cy="5003724"/>
          </a:xfrm>
          <a:prstGeom prst="rect">
            <a:avLst/>
          </a:prstGeom>
          <a:solidFill>
            <a:srgbClr val="FFA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1BBB3D41-4641-189D-4049-C8A233F8C49B}"/>
              </a:ext>
            </a:extLst>
          </p:cNvPr>
          <p:cNvSpPr txBox="1"/>
          <p:nvPr/>
        </p:nvSpPr>
        <p:spPr>
          <a:xfrm>
            <a:off x="5989677" y="286405"/>
            <a:ext cx="1280425" cy="216970"/>
          </a:xfrm>
          <a:prstGeom prst="roundRect">
            <a:avLst>
              <a:gd name="adj" fmla="val 0"/>
            </a:avLst>
          </a:prstGeom>
          <a:solidFill>
            <a:schemeClr val="bg1"/>
          </a:solidFill>
          <a:ln w="25400">
            <a:solidFill>
              <a:schemeClr val="bg1"/>
            </a:solidFill>
          </a:ln>
        </p:spPr>
        <p:txBody>
          <a:bodyPr wrap="square" lIns="36000" tIns="36000" rIns="36000" bIns="36000" rtlCol="0" anchor="ctr" anchorCtr="0">
            <a:noAutofit/>
          </a:bodyPr>
          <a:lstStyle/>
          <a:p>
            <a:pPr algn="ctr"/>
            <a:r>
              <a:rPr kumimoji="1" lang="ja-JP" altLang="en-US" sz="1100" dirty="0">
                <a:solidFill>
                  <a:srgbClr val="FF6600"/>
                </a:solidFill>
                <a:latin typeface="UD デジタル 教科書体 NP" panose="02020400000000000000" pitchFamily="18" charset="-128"/>
                <a:ea typeface="UD デジタル 教科書体 NP" panose="02020400000000000000" pitchFamily="18" charset="-128"/>
              </a:rPr>
              <a:t>令和</a:t>
            </a:r>
            <a:r>
              <a:rPr kumimoji="1" lang="en-US" altLang="ja-JP" sz="1100" dirty="0">
                <a:solidFill>
                  <a:srgbClr val="FF6600"/>
                </a:solidFill>
                <a:latin typeface="UD デジタル 教科書体 NP" panose="02020400000000000000" pitchFamily="18" charset="-128"/>
                <a:ea typeface="UD デジタル 教科書体 NP" panose="02020400000000000000" pitchFamily="18" charset="-128"/>
              </a:rPr>
              <a:t>7</a:t>
            </a:r>
            <a:r>
              <a:rPr kumimoji="1" lang="ja-JP" altLang="en-US" sz="1100" dirty="0">
                <a:solidFill>
                  <a:srgbClr val="FF6600"/>
                </a:solidFill>
                <a:latin typeface="UD デジタル 教科書体 NP" panose="02020400000000000000" pitchFamily="18" charset="-128"/>
                <a:ea typeface="UD デジタル 教科書体 NP" panose="02020400000000000000" pitchFamily="18" charset="-128"/>
              </a:rPr>
              <a:t>年度版</a:t>
            </a:r>
          </a:p>
        </p:txBody>
      </p:sp>
      <p:sp>
        <p:nvSpPr>
          <p:cNvPr id="7" name="角丸四角形 1">
            <a:extLst>
              <a:ext uri="{FF2B5EF4-FFF2-40B4-BE49-F238E27FC236}">
                <a16:creationId xmlns:a16="http://schemas.microsoft.com/office/drawing/2014/main" id="{6D5118DC-CBFF-C510-10E4-BE0EE93E7535}"/>
              </a:ext>
            </a:extLst>
          </p:cNvPr>
          <p:cNvSpPr/>
          <p:nvPr/>
        </p:nvSpPr>
        <p:spPr>
          <a:xfrm>
            <a:off x="824157" y="838590"/>
            <a:ext cx="6284546" cy="2090377"/>
          </a:xfrm>
          <a:prstGeom prst="roundRect">
            <a:avLst>
              <a:gd name="adj" fmla="val 11906"/>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tIns="36000" bIns="36000" rtlCol="0" anchor="ctr">
            <a:spAutoFit/>
          </a:bodyPr>
          <a:lstStyle/>
          <a:p>
            <a:r>
              <a:rPr kumimoji="1" lang="ja-JP" altLang="en-US" sz="6000" b="1" dirty="0">
                <a:solidFill>
                  <a:schemeClr val="bg1"/>
                </a:solidFill>
                <a:latin typeface="UD デジタル 教科書体 NP" panose="02020400000000000000" pitchFamily="18" charset="-128"/>
                <a:ea typeface="UD デジタル 教科書体 NP" panose="02020400000000000000" pitchFamily="18" charset="-128"/>
              </a:rPr>
              <a:t>高校生の</a:t>
            </a:r>
            <a:endParaRPr kumimoji="1" lang="en-US" altLang="ja-JP" sz="6000" b="1" dirty="0">
              <a:solidFill>
                <a:schemeClr val="bg1"/>
              </a:solidFill>
              <a:latin typeface="UD デジタル 教科書体 NP" panose="02020400000000000000" pitchFamily="18" charset="-128"/>
              <a:ea typeface="UD デジタル 教科書体 NP" panose="02020400000000000000" pitchFamily="18" charset="-128"/>
            </a:endParaRPr>
          </a:p>
          <a:p>
            <a:r>
              <a:rPr kumimoji="1" lang="ja-JP" altLang="en-US" sz="6000" b="1" dirty="0">
                <a:solidFill>
                  <a:schemeClr val="bg1"/>
                </a:solidFill>
                <a:latin typeface="UD デジタル 教科書体 NP" panose="02020400000000000000" pitchFamily="18" charset="-128"/>
                <a:ea typeface="UD デジタル 教科書体 NP" panose="02020400000000000000" pitchFamily="18" charset="-128"/>
              </a:rPr>
              <a:t>学びを支えます。</a:t>
            </a:r>
          </a:p>
        </p:txBody>
      </p:sp>
      <p:pic>
        <p:nvPicPr>
          <p:cNvPr id="19" name="図 18">
            <a:extLst>
              <a:ext uri="{FF2B5EF4-FFF2-40B4-BE49-F238E27FC236}">
                <a16:creationId xmlns:a16="http://schemas.microsoft.com/office/drawing/2014/main" id="{C8527261-B2C1-1D12-B15F-E19AE89FC6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1843" y="804831"/>
            <a:ext cx="1694406" cy="975689"/>
          </a:xfrm>
          <a:prstGeom prst="rect">
            <a:avLst/>
          </a:prstGeom>
        </p:spPr>
      </p:pic>
      <p:pic>
        <p:nvPicPr>
          <p:cNvPr id="42" name="グラフィックス 41">
            <a:extLst>
              <a:ext uri="{FF2B5EF4-FFF2-40B4-BE49-F238E27FC236}">
                <a16:creationId xmlns:a16="http://schemas.microsoft.com/office/drawing/2014/main" id="{FF503E8E-98C2-0D96-9E70-C41232A0E55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9482202">
            <a:off x="402690" y="702803"/>
            <a:ext cx="388668" cy="388668"/>
          </a:xfrm>
          <a:prstGeom prst="rect">
            <a:avLst/>
          </a:prstGeom>
        </p:spPr>
      </p:pic>
      <p:grpSp>
        <p:nvGrpSpPr>
          <p:cNvPr id="43" name="グループ化 42">
            <a:extLst>
              <a:ext uri="{FF2B5EF4-FFF2-40B4-BE49-F238E27FC236}">
                <a16:creationId xmlns:a16="http://schemas.microsoft.com/office/drawing/2014/main" id="{1CDD3724-8F2C-013E-00F7-FA9994BB05EC}"/>
              </a:ext>
            </a:extLst>
          </p:cNvPr>
          <p:cNvGrpSpPr/>
          <p:nvPr/>
        </p:nvGrpSpPr>
        <p:grpSpPr>
          <a:xfrm>
            <a:off x="782547" y="370386"/>
            <a:ext cx="2837051" cy="481432"/>
            <a:chOff x="1120719" y="330843"/>
            <a:chExt cx="2837051" cy="481432"/>
          </a:xfrm>
          <a:solidFill>
            <a:srgbClr val="0099FF"/>
          </a:solidFill>
        </p:grpSpPr>
        <p:sp>
          <p:nvSpPr>
            <p:cNvPr id="45" name="テキスト ボックス 44">
              <a:extLst>
                <a:ext uri="{FF2B5EF4-FFF2-40B4-BE49-F238E27FC236}">
                  <a16:creationId xmlns:a16="http://schemas.microsoft.com/office/drawing/2014/main" id="{A6A31D9C-A9C0-665B-57EB-A479C971A1BF}"/>
                </a:ext>
              </a:extLst>
            </p:cNvPr>
            <p:cNvSpPr txBox="1"/>
            <p:nvPr/>
          </p:nvSpPr>
          <p:spPr>
            <a:xfrm>
              <a:off x="1289357" y="330843"/>
              <a:ext cx="2668413" cy="481432"/>
            </a:xfrm>
            <a:prstGeom prst="roundRect">
              <a:avLst>
                <a:gd name="adj" fmla="val 24907"/>
              </a:avLst>
            </a:prstGeom>
            <a:grpFill/>
            <a:ln w="25400">
              <a:solidFill>
                <a:srgbClr val="0099FF"/>
              </a:solidFill>
            </a:ln>
          </p:spPr>
          <p:txBody>
            <a:bodyPr wrap="square" lIns="36000" tIns="72000" rIns="36000" bIns="36000" rtlCol="0" anchor="ctr" anchorCtr="0">
              <a:noAutofit/>
            </a:bodyPr>
            <a:lstStyle/>
            <a:p>
              <a:pPr algn="ctr"/>
              <a:r>
                <a:rPr kumimoji="1" lang="ja-JP" altLang="en-US" sz="2400" b="1" dirty="0">
                  <a:solidFill>
                    <a:schemeClr val="bg1"/>
                  </a:solidFill>
                  <a:latin typeface="UD デジタル 教科書体 NP" panose="02020400000000000000" pitchFamily="18" charset="-128"/>
                  <a:ea typeface="UD デジタル 教科書体 NP" panose="02020400000000000000" pitchFamily="18" charset="-128"/>
                </a:rPr>
                <a:t>大切なお知らせ</a:t>
              </a:r>
            </a:p>
          </p:txBody>
        </p:sp>
        <p:sp>
          <p:nvSpPr>
            <p:cNvPr id="46" name="二等辺三角形 45">
              <a:extLst>
                <a:ext uri="{FF2B5EF4-FFF2-40B4-BE49-F238E27FC236}">
                  <a16:creationId xmlns:a16="http://schemas.microsoft.com/office/drawing/2014/main" id="{9C0A14F5-1E44-D534-A158-9ABC7F7259EF}"/>
                </a:ext>
              </a:extLst>
            </p:cNvPr>
            <p:cNvSpPr/>
            <p:nvPr/>
          </p:nvSpPr>
          <p:spPr>
            <a:xfrm rot="14253568">
              <a:off x="1165464" y="515954"/>
              <a:ext cx="200144" cy="289634"/>
            </a:xfrm>
            <a:prstGeom prst="triangle">
              <a:avLst/>
            </a:prstGeom>
            <a:grpFill/>
            <a:ln>
              <a:solidFill>
                <a:srgbClr val="0099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47" name="直線コネクタ 46">
            <a:extLst>
              <a:ext uri="{FF2B5EF4-FFF2-40B4-BE49-F238E27FC236}">
                <a16:creationId xmlns:a16="http://schemas.microsoft.com/office/drawing/2014/main" id="{097A8F34-52C3-605A-7A42-49EC312C69A7}"/>
              </a:ext>
            </a:extLst>
          </p:cNvPr>
          <p:cNvCxnSpPr/>
          <p:nvPr/>
        </p:nvCxnSpPr>
        <p:spPr>
          <a:xfrm>
            <a:off x="504847" y="2765744"/>
            <a:ext cx="6559115" cy="0"/>
          </a:xfrm>
          <a:prstGeom prst="line">
            <a:avLst/>
          </a:prstGeom>
          <a:ln w="2540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48" name="角丸四角形 1">
            <a:extLst>
              <a:ext uri="{FF2B5EF4-FFF2-40B4-BE49-F238E27FC236}">
                <a16:creationId xmlns:a16="http://schemas.microsoft.com/office/drawing/2014/main" id="{B06797DE-D4A2-0308-85DC-079C9DF2758B}"/>
              </a:ext>
            </a:extLst>
          </p:cNvPr>
          <p:cNvSpPr/>
          <p:nvPr/>
        </p:nvSpPr>
        <p:spPr>
          <a:xfrm>
            <a:off x="734403" y="2874454"/>
            <a:ext cx="4595548" cy="406238"/>
          </a:xfrm>
          <a:prstGeom prst="roundRect">
            <a:avLst>
              <a:gd name="adj" fmla="val 11906"/>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tIns="36000" bIns="36000" rtlCol="0" anchor="ctr">
            <a:spAutoFit/>
          </a:bodyPr>
          <a:lstStyle/>
          <a:p>
            <a:pPr marL="342900" indent="-342900">
              <a:buFont typeface="Wingdings" panose="05000000000000000000" pitchFamily="2" charset="2"/>
              <a:buChar char="l"/>
            </a:pPr>
            <a:r>
              <a:rPr kumimoji="1" lang="ja-JP" altLang="en-US" sz="2000" b="1" dirty="0">
                <a:solidFill>
                  <a:schemeClr val="bg1"/>
                </a:solidFill>
                <a:latin typeface="UD デジタル 教科書体 NP" panose="02020400000000000000" pitchFamily="18" charset="-128"/>
                <a:ea typeface="UD デジタル 教科書体 NP" panose="02020400000000000000" pitchFamily="18" charset="-128"/>
              </a:rPr>
              <a:t>高等学校等就学支援金</a:t>
            </a:r>
          </a:p>
        </p:txBody>
      </p:sp>
      <p:sp>
        <p:nvSpPr>
          <p:cNvPr id="49" name="四角形: 角を丸くする 48">
            <a:extLst>
              <a:ext uri="{FF2B5EF4-FFF2-40B4-BE49-F238E27FC236}">
                <a16:creationId xmlns:a16="http://schemas.microsoft.com/office/drawing/2014/main" id="{5F2BB3D6-012D-2994-8D54-AB8098CA1EB2}"/>
              </a:ext>
            </a:extLst>
          </p:cNvPr>
          <p:cNvSpPr/>
          <p:nvPr/>
        </p:nvSpPr>
        <p:spPr>
          <a:xfrm>
            <a:off x="421944" y="3330091"/>
            <a:ext cx="6793172" cy="1762584"/>
          </a:xfrm>
          <a:prstGeom prst="roundRect">
            <a:avLst>
              <a:gd name="adj" fmla="val 4349"/>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テキスト ボックス 49">
            <a:extLst>
              <a:ext uri="{FF2B5EF4-FFF2-40B4-BE49-F238E27FC236}">
                <a16:creationId xmlns:a16="http://schemas.microsoft.com/office/drawing/2014/main" id="{2C5DBB2D-45FC-39E9-B405-2A2E472BE1B6}"/>
              </a:ext>
            </a:extLst>
          </p:cNvPr>
          <p:cNvSpPr txBox="1"/>
          <p:nvPr/>
        </p:nvSpPr>
        <p:spPr>
          <a:xfrm>
            <a:off x="766204" y="3998111"/>
            <a:ext cx="6563415" cy="354392"/>
          </a:xfrm>
          <a:prstGeom prst="rect">
            <a:avLst/>
          </a:prstGeom>
          <a:noFill/>
        </p:spPr>
        <p:txBody>
          <a:bodyPr wrap="square" rtlCol="0">
            <a:spAutoFit/>
          </a:bodyPr>
          <a:lstStyle/>
          <a:p>
            <a:pPr>
              <a:lnSpc>
                <a:spcPct val="110000"/>
              </a:lnSpc>
            </a:pPr>
            <a:r>
              <a:rPr lang="ja-JP" altLang="en-US" sz="16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により、授業料の支援を受けることができます。</a:t>
            </a:r>
            <a:endParaRPr lang="en-US" altLang="ja-JP" sz="16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p:txBody>
      </p:sp>
      <p:grpSp>
        <p:nvGrpSpPr>
          <p:cNvPr id="55" name="グループ化 54">
            <a:extLst>
              <a:ext uri="{FF2B5EF4-FFF2-40B4-BE49-F238E27FC236}">
                <a16:creationId xmlns:a16="http://schemas.microsoft.com/office/drawing/2014/main" id="{99748C68-A0F9-4F82-C07F-9B7DD848532E}"/>
              </a:ext>
            </a:extLst>
          </p:cNvPr>
          <p:cNvGrpSpPr/>
          <p:nvPr/>
        </p:nvGrpSpPr>
        <p:grpSpPr>
          <a:xfrm>
            <a:off x="794856" y="3464293"/>
            <a:ext cx="5969962" cy="514653"/>
            <a:chOff x="867922" y="4022817"/>
            <a:chExt cx="5969962" cy="514653"/>
          </a:xfrm>
        </p:grpSpPr>
        <p:sp>
          <p:nvSpPr>
            <p:cNvPr id="51" name="角丸四角形 31">
              <a:extLst>
                <a:ext uri="{FF2B5EF4-FFF2-40B4-BE49-F238E27FC236}">
                  <a16:creationId xmlns:a16="http://schemas.microsoft.com/office/drawing/2014/main" id="{F2489FA9-B21C-C7CE-2B73-B9775629B131}"/>
                </a:ext>
              </a:extLst>
            </p:cNvPr>
            <p:cNvSpPr/>
            <p:nvPr/>
          </p:nvSpPr>
          <p:spPr>
            <a:xfrm>
              <a:off x="867922" y="4022817"/>
              <a:ext cx="2640925" cy="514653"/>
            </a:xfrm>
            <a:prstGeom prst="roundRect">
              <a:avLst>
                <a:gd name="adj" fmla="val 21442"/>
              </a:avLst>
            </a:prstGeom>
            <a:solidFill>
              <a:srgbClr val="0099FF"/>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chorCtr="0">
              <a:noAutofit/>
            </a:bodyPr>
            <a:lstStyle/>
            <a:p>
              <a:pPr algn="ctr">
                <a:lnSpc>
                  <a:spcPct val="110000"/>
                </a:lnSpc>
              </a:pPr>
              <a:r>
                <a:rPr kumimoji="1" lang="ja-JP" altLang="en-US" sz="1600" b="1" dirty="0">
                  <a:solidFill>
                    <a:schemeClr val="bg1"/>
                  </a:solidFill>
                  <a:latin typeface="UD デジタル 教科書体 NP" panose="02020400000000000000" pitchFamily="18" charset="-128"/>
                  <a:ea typeface="UD デジタル 教科書体 NP" panose="02020400000000000000" pitchFamily="18" charset="-128"/>
                </a:rPr>
                <a:t>高等学校等就学支援金</a:t>
              </a:r>
              <a:endParaRPr kumimoji="1" lang="en-US" altLang="ja-JP" sz="1600" b="1" dirty="0">
                <a:solidFill>
                  <a:schemeClr val="bg1"/>
                </a:solidFill>
                <a:latin typeface="UD デジタル 教科書体 NP" panose="02020400000000000000" pitchFamily="18" charset="-128"/>
                <a:ea typeface="UD デジタル 教科書体 NP" panose="02020400000000000000" pitchFamily="18" charset="-128"/>
              </a:endParaRPr>
            </a:p>
            <a:p>
              <a:pPr algn="ctr">
                <a:lnSpc>
                  <a:spcPct val="110000"/>
                </a:lnSpc>
              </a:pPr>
              <a:r>
                <a:rPr kumimoji="1" lang="en-US" altLang="ja-JP" sz="1100" dirty="0">
                  <a:solidFill>
                    <a:schemeClr val="bg1"/>
                  </a:solidFill>
                  <a:latin typeface="UD デジタル 教科書体 NP" panose="02020400000000000000" pitchFamily="18" charset="-128"/>
                  <a:ea typeface="UD デジタル 教科書体 NP" panose="02020400000000000000" pitchFamily="18" charset="-128"/>
                </a:rPr>
                <a:t>(</a:t>
              </a:r>
              <a:r>
                <a:rPr kumimoji="1" lang="ja-JP" altLang="en-US" sz="1100" dirty="0">
                  <a:solidFill>
                    <a:schemeClr val="bg1"/>
                  </a:solidFill>
                  <a:latin typeface="UD デジタル 教科書体 NP" panose="02020400000000000000" pitchFamily="18" charset="-128"/>
                  <a:ea typeface="UD デジタル 教科書体 NP" panose="02020400000000000000" pitchFamily="18" charset="-128"/>
                </a:rPr>
                <a:t>年収約</a:t>
              </a:r>
              <a:r>
                <a:rPr kumimoji="1" lang="en-US" altLang="ja-JP" sz="1200" b="1" dirty="0">
                  <a:solidFill>
                    <a:schemeClr val="bg1"/>
                  </a:solidFill>
                  <a:latin typeface="UD デジタル 教科書体 NP" panose="02020400000000000000" pitchFamily="18" charset="-128"/>
                  <a:ea typeface="UD デジタル 教科書体 NP" panose="02020400000000000000" pitchFamily="18" charset="-128"/>
                </a:rPr>
                <a:t>910</a:t>
              </a:r>
              <a:r>
                <a:rPr kumimoji="1" lang="ja-JP" altLang="en-US" sz="1200" b="1" dirty="0">
                  <a:solidFill>
                    <a:schemeClr val="bg1"/>
                  </a:solidFill>
                  <a:latin typeface="UD デジタル 教科書体 NP" panose="02020400000000000000" pitchFamily="18" charset="-128"/>
                  <a:ea typeface="UD デジタル 教科書体 NP" panose="02020400000000000000" pitchFamily="18" charset="-128"/>
                </a:rPr>
                <a:t>万円未満</a:t>
              </a:r>
              <a:r>
                <a:rPr kumimoji="1" lang="ja-JP" altLang="en-US" sz="1100" dirty="0">
                  <a:solidFill>
                    <a:schemeClr val="bg1"/>
                  </a:solidFill>
                  <a:latin typeface="UD デジタル 教科書体 NP" panose="02020400000000000000" pitchFamily="18" charset="-128"/>
                  <a:ea typeface="UD デジタル 教科書体 NP" panose="02020400000000000000" pitchFamily="18" charset="-128"/>
                </a:rPr>
                <a:t>世帯</a:t>
              </a:r>
              <a:r>
                <a:rPr kumimoji="1" lang="en-US" altLang="ja-JP" sz="1100" dirty="0">
                  <a:solidFill>
                    <a:schemeClr val="bg1"/>
                  </a:solidFill>
                  <a:latin typeface="UD デジタル 教科書体 NP" panose="02020400000000000000" pitchFamily="18" charset="-128"/>
                  <a:ea typeface="UD デジタル 教科書体 NP" panose="02020400000000000000" pitchFamily="18" charset="-128"/>
                </a:rPr>
                <a:t>(</a:t>
              </a:r>
              <a:r>
                <a:rPr kumimoji="1" lang="ja-JP" altLang="en-US" sz="1100" dirty="0">
                  <a:solidFill>
                    <a:schemeClr val="bg1"/>
                  </a:solidFill>
                  <a:latin typeface="UD デジタル 教科書体 NP" panose="02020400000000000000" pitchFamily="18" charset="-128"/>
                  <a:ea typeface="UD デジタル 教科書体 NP" panose="02020400000000000000" pitchFamily="18" charset="-128"/>
                </a:rPr>
                <a:t>次頁参照</a:t>
              </a:r>
              <a:r>
                <a:rPr kumimoji="1" lang="en-US" altLang="ja-JP" sz="1100" dirty="0">
                  <a:solidFill>
                    <a:schemeClr val="bg1"/>
                  </a:solidFill>
                  <a:latin typeface="UD デジタル 教科書体 NP" panose="02020400000000000000" pitchFamily="18" charset="-128"/>
                  <a:ea typeface="UD デジタル 教科書体 NP" panose="02020400000000000000" pitchFamily="18" charset="-128"/>
                </a:rPr>
                <a:t>))</a:t>
              </a:r>
              <a:endParaRPr kumimoji="1" lang="ja-JP" altLang="en-US" sz="900" dirty="0">
                <a:solidFill>
                  <a:schemeClr val="bg1"/>
                </a:solidFill>
                <a:latin typeface="UD デジタル 教科書体 NP" panose="02020400000000000000" pitchFamily="18" charset="-128"/>
                <a:ea typeface="UD デジタル 教科書体 NP" panose="02020400000000000000" pitchFamily="18" charset="-128"/>
              </a:endParaRPr>
            </a:p>
          </p:txBody>
        </p:sp>
        <p:sp>
          <p:nvSpPr>
            <p:cNvPr id="53" name="角丸四角形 31">
              <a:extLst>
                <a:ext uri="{FF2B5EF4-FFF2-40B4-BE49-F238E27FC236}">
                  <a16:creationId xmlns:a16="http://schemas.microsoft.com/office/drawing/2014/main" id="{F1B8CFD1-B12D-40AB-8BDA-0DEC5016561D}"/>
                </a:ext>
              </a:extLst>
            </p:cNvPr>
            <p:cNvSpPr/>
            <p:nvPr/>
          </p:nvSpPr>
          <p:spPr>
            <a:xfrm>
              <a:off x="4196959" y="4022817"/>
              <a:ext cx="2640925" cy="514653"/>
            </a:xfrm>
            <a:prstGeom prst="roundRect">
              <a:avLst>
                <a:gd name="adj" fmla="val 21442"/>
              </a:avLst>
            </a:prstGeom>
            <a:solidFill>
              <a:srgbClr val="0099FF"/>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chorCtr="0">
              <a:noAutofit/>
            </a:bodyPr>
            <a:lstStyle/>
            <a:p>
              <a:pPr algn="ctr">
                <a:lnSpc>
                  <a:spcPct val="110000"/>
                </a:lnSpc>
              </a:pPr>
              <a:r>
                <a:rPr kumimoji="1" lang="ja-JP" altLang="en-US" sz="1600" b="1" dirty="0">
                  <a:solidFill>
                    <a:schemeClr val="bg1"/>
                  </a:solidFill>
                  <a:latin typeface="UD デジタル 教科書体 NP" panose="02020400000000000000" pitchFamily="18" charset="-128"/>
                  <a:ea typeface="UD デジタル 教科書体 NP" panose="02020400000000000000" pitchFamily="18" charset="-128"/>
                </a:rPr>
                <a:t>高校生等臨時支援金</a:t>
              </a:r>
              <a:endParaRPr kumimoji="1" lang="en-US" altLang="ja-JP" sz="1600" b="1" dirty="0">
                <a:solidFill>
                  <a:schemeClr val="bg1"/>
                </a:solidFill>
                <a:latin typeface="UD デジタル 教科書体 NP" panose="02020400000000000000" pitchFamily="18" charset="-128"/>
                <a:ea typeface="UD デジタル 教科書体 NP" panose="02020400000000000000" pitchFamily="18" charset="-128"/>
              </a:endParaRPr>
            </a:p>
            <a:p>
              <a:pPr algn="ctr">
                <a:lnSpc>
                  <a:spcPct val="110000"/>
                </a:lnSpc>
              </a:pPr>
              <a:r>
                <a:rPr kumimoji="1" lang="en-US" altLang="ja-JP" sz="1100" dirty="0">
                  <a:solidFill>
                    <a:schemeClr val="bg1"/>
                  </a:solidFill>
                  <a:latin typeface="UD デジタル 教科書体 NP" panose="02020400000000000000" pitchFamily="18" charset="-128"/>
                  <a:ea typeface="UD デジタル 教科書体 NP" panose="02020400000000000000" pitchFamily="18" charset="-128"/>
                </a:rPr>
                <a:t>(</a:t>
              </a:r>
              <a:r>
                <a:rPr kumimoji="1" lang="ja-JP" altLang="en-US" sz="1100" dirty="0">
                  <a:solidFill>
                    <a:schemeClr val="bg1"/>
                  </a:solidFill>
                  <a:latin typeface="UD デジタル 教科書体 NP" panose="02020400000000000000" pitchFamily="18" charset="-128"/>
                  <a:ea typeface="UD デジタル 教科書体 NP" panose="02020400000000000000" pitchFamily="18" charset="-128"/>
                </a:rPr>
                <a:t>年収約</a:t>
              </a:r>
              <a:r>
                <a:rPr kumimoji="1" lang="en-US" altLang="ja-JP" sz="1200" b="1" dirty="0">
                  <a:solidFill>
                    <a:schemeClr val="bg1"/>
                  </a:solidFill>
                  <a:latin typeface="UD デジタル 教科書体 NP" panose="02020400000000000000" pitchFamily="18" charset="-128"/>
                  <a:ea typeface="UD デジタル 教科書体 NP" panose="02020400000000000000" pitchFamily="18" charset="-128"/>
                </a:rPr>
                <a:t>910</a:t>
              </a:r>
              <a:r>
                <a:rPr kumimoji="1" lang="ja-JP" altLang="en-US" sz="1200" b="1" dirty="0">
                  <a:solidFill>
                    <a:schemeClr val="bg1"/>
                  </a:solidFill>
                  <a:latin typeface="UD デジタル 教科書体 NP" panose="02020400000000000000" pitchFamily="18" charset="-128"/>
                  <a:ea typeface="UD デジタル 教科書体 NP" panose="02020400000000000000" pitchFamily="18" charset="-128"/>
                </a:rPr>
                <a:t>万円以上</a:t>
              </a:r>
              <a:r>
                <a:rPr kumimoji="1" lang="ja-JP" altLang="en-US" sz="1100" dirty="0">
                  <a:solidFill>
                    <a:schemeClr val="bg1"/>
                  </a:solidFill>
                  <a:latin typeface="UD デジタル 教科書体 NP" panose="02020400000000000000" pitchFamily="18" charset="-128"/>
                  <a:ea typeface="UD デジタル 教科書体 NP" panose="02020400000000000000" pitchFamily="18" charset="-128"/>
                </a:rPr>
                <a:t>世帯</a:t>
              </a:r>
              <a:r>
                <a:rPr kumimoji="1" lang="en-US" altLang="ja-JP" sz="1100" dirty="0">
                  <a:solidFill>
                    <a:schemeClr val="bg1"/>
                  </a:solidFill>
                  <a:latin typeface="UD デジタル 教科書体 NP" panose="02020400000000000000" pitchFamily="18" charset="-128"/>
                  <a:ea typeface="UD デジタル 教科書体 NP" panose="02020400000000000000" pitchFamily="18" charset="-128"/>
                </a:rPr>
                <a:t>)</a:t>
              </a:r>
              <a:endParaRPr kumimoji="1" lang="ja-JP" altLang="en-US" sz="900" dirty="0">
                <a:solidFill>
                  <a:schemeClr val="bg1"/>
                </a:solidFill>
                <a:latin typeface="UD デジタル 教科書体 NP" panose="02020400000000000000" pitchFamily="18" charset="-128"/>
                <a:ea typeface="UD デジタル 教科書体 NP" panose="02020400000000000000" pitchFamily="18" charset="-128"/>
              </a:endParaRPr>
            </a:p>
          </p:txBody>
        </p:sp>
        <p:sp>
          <p:nvSpPr>
            <p:cNvPr id="54" name="テキスト ボックス 53">
              <a:extLst>
                <a:ext uri="{FF2B5EF4-FFF2-40B4-BE49-F238E27FC236}">
                  <a16:creationId xmlns:a16="http://schemas.microsoft.com/office/drawing/2014/main" id="{2AA061A9-8BBF-19F1-F9B5-EFD99D22F2A8}"/>
                </a:ext>
              </a:extLst>
            </p:cNvPr>
            <p:cNvSpPr txBox="1"/>
            <p:nvPr/>
          </p:nvSpPr>
          <p:spPr>
            <a:xfrm>
              <a:off x="3494528" y="4105072"/>
              <a:ext cx="716750" cy="387157"/>
            </a:xfrm>
            <a:prstGeom prst="rect">
              <a:avLst/>
            </a:prstGeom>
            <a:noFill/>
          </p:spPr>
          <p:txBody>
            <a:bodyPr wrap="square" rtlCol="0">
              <a:spAutoFit/>
            </a:bodyPr>
            <a:lstStyle/>
            <a:p>
              <a:pPr algn="ctr">
                <a:lnSpc>
                  <a:spcPct val="110000"/>
                </a:lnSpc>
              </a:pPr>
              <a:r>
                <a:rPr lang="ja-JP" altLang="en-US"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及び</a:t>
              </a:r>
              <a:endParaRPr lang="en-US" altLang="ja-JP"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p:txBody>
        </p:sp>
      </p:grpSp>
      <p:pic>
        <p:nvPicPr>
          <p:cNvPr id="57" name="図 56">
            <a:extLst>
              <a:ext uri="{FF2B5EF4-FFF2-40B4-BE49-F238E27FC236}">
                <a16:creationId xmlns:a16="http://schemas.microsoft.com/office/drawing/2014/main" id="{10A0E11C-7EB2-B1B5-239C-1A27F750FCF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flipH="1">
            <a:off x="786239" y="4345488"/>
            <a:ext cx="742729" cy="748191"/>
          </a:xfrm>
          <a:prstGeom prst="rect">
            <a:avLst/>
          </a:prstGeom>
        </p:spPr>
      </p:pic>
      <p:grpSp>
        <p:nvGrpSpPr>
          <p:cNvPr id="60" name="グループ化 59">
            <a:extLst>
              <a:ext uri="{FF2B5EF4-FFF2-40B4-BE49-F238E27FC236}">
                <a16:creationId xmlns:a16="http://schemas.microsoft.com/office/drawing/2014/main" id="{161D2B0C-642B-3F42-A556-427A94107C40}"/>
              </a:ext>
            </a:extLst>
          </p:cNvPr>
          <p:cNvGrpSpPr/>
          <p:nvPr/>
        </p:nvGrpSpPr>
        <p:grpSpPr>
          <a:xfrm>
            <a:off x="1581104" y="4366034"/>
            <a:ext cx="5183714" cy="639651"/>
            <a:chOff x="1581104" y="4939797"/>
            <a:chExt cx="5183714" cy="639651"/>
          </a:xfrm>
        </p:grpSpPr>
        <p:sp>
          <p:nvSpPr>
            <p:cNvPr id="56" name="テキスト ボックス 55">
              <a:extLst>
                <a:ext uri="{FF2B5EF4-FFF2-40B4-BE49-F238E27FC236}">
                  <a16:creationId xmlns:a16="http://schemas.microsoft.com/office/drawing/2014/main" id="{B248D5CC-2E12-D844-C858-370B5FD3E7C6}"/>
                </a:ext>
              </a:extLst>
            </p:cNvPr>
            <p:cNvSpPr txBox="1"/>
            <p:nvPr/>
          </p:nvSpPr>
          <p:spPr>
            <a:xfrm>
              <a:off x="1782743" y="4939797"/>
              <a:ext cx="4982075" cy="639651"/>
            </a:xfrm>
            <a:prstGeom prst="roundRect">
              <a:avLst>
                <a:gd name="adj" fmla="val 22175"/>
              </a:avLst>
            </a:prstGeom>
            <a:solidFill>
              <a:srgbClr val="FFF1E7"/>
            </a:solidFill>
          </p:spPr>
          <p:txBody>
            <a:bodyPr wrap="square" rtlCol="0">
              <a:spAutoFit/>
            </a:bodyPr>
            <a:lstStyle/>
            <a:p>
              <a:pPr>
                <a:lnSpc>
                  <a:spcPct val="110000"/>
                </a:lnSpc>
              </a:pPr>
              <a:r>
                <a:rPr lang="ja-JP" altLang="en-US" sz="14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支援を希望される方には、</a:t>
              </a:r>
              <a:r>
                <a:rPr lang="ja-JP" altLang="en-US" sz="1400" b="1" dirty="0">
                  <a:solidFill>
                    <a:srgbClr val="FF6600"/>
                  </a:solidFill>
                  <a:latin typeface="UD デジタル 教科書体 NP" panose="02020400000000000000" pitchFamily="18" charset="-128"/>
                  <a:ea typeface="UD デジタル 教科書体 NP" panose="02020400000000000000" pitchFamily="18" charset="-128"/>
                </a:rPr>
                <a:t>学校からの案内に従って、申請手続きが必要</a:t>
              </a:r>
              <a:r>
                <a:rPr lang="ja-JP" altLang="en-US" sz="14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となります。</a:t>
              </a:r>
              <a:endParaRPr lang="en-US" altLang="ja-JP" sz="14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p:txBody>
        </p:sp>
        <p:sp>
          <p:nvSpPr>
            <p:cNvPr id="59" name="二等辺三角形 58">
              <a:extLst>
                <a:ext uri="{FF2B5EF4-FFF2-40B4-BE49-F238E27FC236}">
                  <a16:creationId xmlns:a16="http://schemas.microsoft.com/office/drawing/2014/main" id="{C625592C-CA12-C3AB-4274-573B11D84201}"/>
                </a:ext>
              </a:extLst>
            </p:cNvPr>
            <p:cNvSpPr/>
            <p:nvPr/>
          </p:nvSpPr>
          <p:spPr>
            <a:xfrm rot="15194325">
              <a:off x="1624617" y="5105068"/>
              <a:ext cx="231628" cy="318654"/>
            </a:xfrm>
            <a:prstGeom prst="triangle">
              <a:avLst/>
            </a:prstGeom>
            <a:solidFill>
              <a:srgbClr val="FFF1E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1" name="角丸四角形 1">
            <a:extLst>
              <a:ext uri="{FF2B5EF4-FFF2-40B4-BE49-F238E27FC236}">
                <a16:creationId xmlns:a16="http://schemas.microsoft.com/office/drawing/2014/main" id="{2C4B43AE-07DA-8598-0722-AAFB297A3438}"/>
              </a:ext>
            </a:extLst>
          </p:cNvPr>
          <p:cNvSpPr/>
          <p:nvPr/>
        </p:nvSpPr>
        <p:spPr>
          <a:xfrm>
            <a:off x="3891769" y="2874454"/>
            <a:ext cx="4595548" cy="406238"/>
          </a:xfrm>
          <a:prstGeom prst="roundRect">
            <a:avLst>
              <a:gd name="adj" fmla="val 11906"/>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tIns="36000" bIns="36000" rtlCol="0" anchor="ctr">
            <a:spAutoFit/>
          </a:bodyPr>
          <a:lstStyle/>
          <a:p>
            <a:pPr marL="342900" indent="-342900">
              <a:buFont typeface="Wingdings" panose="05000000000000000000" pitchFamily="2" charset="2"/>
              <a:buChar char="l"/>
            </a:pPr>
            <a:r>
              <a:rPr kumimoji="1" lang="ja-JP" altLang="en-US" sz="2000" b="1" dirty="0">
                <a:solidFill>
                  <a:schemeClr val="bg1"/>
                </a:solidFill>
                <a:latin typeface="UD デジタル 教科書体 NP" panose="02020400000000000000" pitchFamily="18" charset="-128"/>
                <a:ea typeface="UD デジタル 教科書体 NP" panose="02020400000000000000" pitchFamily="18" charset="-128"/>
              </a:rPr>
              <a:t>高校生等臨時支援金</a:t>
            </a:r>
          </a:p>
        </p:txBody>
      </p:sp>
      <p:sp>
        <p:nvSpPr>
          <p:cNvPr id="62" name="正方形/長方形 61">
            <a:extLst>
              <a:ext uri="{FF2B5EF4-FFF2-40B4-BE49-F238E27FC236}">
                <a16:creationId xmlns:a16="http://schemas.microsoft.com/office/drawing/2014/main" id="{911E28C7-ADA6-9D52-0249-F1D0E2AD5104}"/>
              </a:ext>
            </a:extLst>
          </p:cNvPr>
          <p:cNvSpPr/>
          <p:nvPr/>
        </p:nvSpPr>
        <p:spPr>
          <a:xfrm>
            <a:off x="164936" y="5260448"/>
            <a:ext cx="7229801" cy="4438569"/>
          </a:xfrm>
          <a:prstGeom prst="rect">
            <a:avLst/>
          </a:prstGeom>
          <a:noFill/>
          <a:ln w="19050">
            <a:solidFill>
              <a:srgbClr val="FFAD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四角形: 角を丸くする 63">
            <a:extLst>
              <a:ext uri="{FF2B5EF4-FFF2-40B4-BE49-F238E27FC236}">
                <a16:creationId xmlns:a16="http://schemas.microsoft.com/office/drawing/2014/main" id="{BD3B8D0B-E7A1-0574-04D1-F1D823AFB6D3}"/>
              </a:ext>
            </a:extLst>
          </p:cNvPr>
          <p:cNvSpPr/>
          <p:nvPr/>
        </p:nvSpPr>
        <p:spPr>
          <a:xfrm>
            <a:off x="260432" y="5352913"/>
            <a:ext cx="7028036" cy="282107"/>
          </a:xfrm>
          <a:prstGeom prst="roundRect">
            <a:avLst>
              <a:gd name="adj" fmla="val 0"/>
            </a:avLst>
          </a:prstGeom>
          <a:solidFill>
            <a:srgbClr val="FFAD75"/>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lvl="0" algn="ctr">
              <a:defRPr/>
            </a:pPr>
            <a:r>
              <a:rPr kumimoji="1" lang="ja-JP" altLang="en-US" sz="1400" b="1" dirty="0">
                <a:solidFill>
                  <a:schemeClr val="bg1"/>
                </a:solidFill>
                <a:latin typeface="UD デジタル 教科書体 NP" panose="02020400000000000000" pitchFamily="18" charset="-128"/>
                <a:ea typeface="UD デジタル 教科書体 NP" panose="02020400000000000000" pitchFamily="18" charset="-128"/>
              </a:rPr>
              <a:t>支給額のイメージ</a:t>
            </a:r>
            <a:endParaRPr kumimoji="1" lang="en-US" altLang="ja-JP" sz="1400" b="1" dirty="0">
              <a:solidFill>
                <a:schemeClr val="bg1"/>
              </a:solidFill>
              <a:latin typeface="UD デジタル 教科書体 NP" panose="02020400000000000000" pitchFamily="18" charset="-128"/>
              <a:ea typeface="UD デジタル 教科書体 NP" panose="02020400000000000000" pitchFamily="18" charset="-128"/>
            </a:endParaRPr>
          </a:p>
        </p:txBody>
      </p:sp>
      <p:grpSp>
        <p:nvGrpSpPr>
          <p:cNvPr id="65" name="グループ化 64">
            <a:extLst>
              <a:ext uri="{FF2B5EF4-FFF2-40B4-BE49-F238E27FC236}">
                <a16:creationId xmlns:a16="http://schemas.microsoft.com/office/drawing/2014/main" id="{89D21301-E835-714A-0896-7FAF4C457BCB}"/>
              </a:ext>
            </a:extLst>
          </p:cNvPr>
          <p:cNvGrpSpPr/>
          <p:nvPr/>
        </p:nvGrpSpPr>
        <p:grpSpPr>
          <a:xfrm>
            <a:off x="329686" y="5808815"/>
            <a:ext cx="6909885" cy="2587019"/>
            <a:chOff x="329686" y="7641828"/>
            <a:chExt cx="6909885" cy="2587019"/>
          </a:xfrm>
        </p:grpSpPr>
        <p:sp>
          <p:nvSpPr>
            <p:cNvPr id="66" name="正方形/長方形 65">
              <a:extLst>
                <a:ext uri="{FF2B5EF4-FFF2-40B4-BE49-F238E27FC236}">
                  <a16:creationId xmlns:a16="http://schemas.microsoft.com/office/drawing/2014/main" id="{AE530066-5ECE-B1BF-482A-352676A0A474}"/>
                </a:ext>
              </a:extLst>
            </p:cNvPr>
            <p:cNvSpPr/>
            <p:nvPr/>
          </p:nvSpPr>
          <p:spPr>
            <a:xfrm>
              <a:off x="1175357" y="9398137"/>
              <a:ext cx="3117243" cy="548431"/>
            </a:xfrm>
            <a:prstGeom prst="rect">
              <a:avLst/>
            </a:prstGeom>
            <a:solidFill>
              <a:srgbClr val="B9E1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基準額（国公私立共通）</a:t>
              </a:r>
            </a:p>
          </p:txBody>
        </p:sp>
        <p:sp>
          <p:nvSpPr>
            <p:cNvPr id="67" name="正方形/長方形 66">
              <a:extLst>
                <a:ext uri="{FF2B5EF4-FFF2-40B4-BE49-F238E27FC236}">
                  <a16:creationId xmlns:a16="http://schemas.microsoft.com/office/drawing/2014/main" id="{B3985596-50FD-4E80-6887-34097D7083D8}"/>
                </a:ext>
              </a:extLst>
            </p:cNvPr>
            <p:cNvSpPr/>
            <p:nvPr/>
          </p:nvSpPr>
          <p:spPr>
            <a:xfrm>
              <a:off x="4290337" y="9398137"/>
              <a:ext cx="2614449" cy="548431"/>
            </a:xfrm>
            <a:prstGeom prst="rect">
              <a:avLst/>
            </a:prstGeom>
            <a:gradFill flip="none" rotWithShape="1">
              <a:gsLst>
                <a:gs pos="0">
                  <a:srgbClr val="FF3300"/>
                </a:gs>
                <a:gs pos="100000">
                  <a:srgbClr val="FF7C5D">
                    <a:alpha val="20000"/>
                  </a:srgbClr>
                </a:gs>
                <a:gs pos="64000">
                  <a:srgbClr val="FF7C5D"/>
                </a:gs>
              </a:gsLst>
              <a:lin ang="0" scaled="1"/>
              <a:tileRect/>
            </a:gradFill>
            <a:ln w="2222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600" b="1" dirty="0">
                <a:latin typeface="UD デジタル 教科書体 NP" panose="02020400000000000000" pitchFamily="18" charset="-128"/>
                <a:ea typeface="UD デジタル 教科書体 NP" panose="02020400000000000000" pitchFamily="18" charset="-128"/>
              </a:endParaRPr>
            </a:p>
          </p:txBody>
        </p:sp>
        <p:sp>
          <p:nvSpPr>
            <p:cNvPr id="68" name="正方形/長方形 67">
              <a:extLst>
                <a:ext uri="{FF2B5EF4-FFF2-40B4-BE49-F238E27FC236}">
                  <a16:creationId xmlns:a16="http://schemas.microsoft.com/office/drawing/2014/main" id="{87E5F37D-4ACD-8D18-F9D5-C5FCDD8452C3}"/>
                </a:ext>
              </a:extLst>
            </p:cNvPr>
            <p:cNvSpPr/>
            <p:nvPr/>
          </p:nvSpPr>
          <p:spPr>
            <a:xfrm>
              <a:off x="1175357" y="8316788"/>
              <a:ext cx="1694843" cy="1076444"/>
            </a:xfrm>
            <a:prstGeom prst="rect">
              <a:avLst/>
            </a:prstGeom>
            <a:solidFill>
              <a:srgbClr val="E5F4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私立高校等は加算</a:t>
              </a:r>
            </a:p>
          </p:txBody>
        </p:sp>
        <p:sp>
          <p:nvSpPr>
            <p:cNvPr id="69" name="フリーフォーム: 図形 68">
              <a:extLst>
                <a:ext uri="{FF2B5EF4-FFF2-40B4-BE49-F238E27FC236}">
                  <a16:creationId xmlns:a16="http://schemas.microsoft.com/office/drawing/2014/main" id="{44F5CB8A-AAD0-50DD-039A-656A44B1BAED}"/>
                </a:ext>
              </a:extLst>
            </p:cNvPr>
            <p:cNvSpPr/>
            <p:nvPr/>
          </p:nvSpPr>
          <p:spPr>
            <a:xfrm>
              <a:off x="1181100" y="7645400"/>
              <a:ext cx="5934050" cy="2307200"/>
            </a:xfrm>
            <a:custGeom>
              <a:avLst/>
              <a:gdLst>
                <a:gd name="connsiteX0" fmla="*/ 0 w 5626100"/>
                <a:gd name="connsiteY0" fmla="*/ 0 h 2501900"/>
                <a:gd name="connsiteX1" fmla="*/ 0 w 5626100"/>
                <a:gd name="connsiteY1" fmla="*/ 2501900 h 2501900"/>
                <a:gd name="connsiteX2" fmla="*/ 5626100 w 5626100"/>
                <a:gd name="connsiteY2" fmla="*/ 2501900 h 2501900"/>
              </a:gdLst>
              <a:ahLst/>
              <a:cxnLst>
                <a:cxn ang="0">
                  <a:pos x="connsiteX0" y="connsiteY0"/>
                </a:cxn>
                <a:cxn ang="0">
                  <a:pos x="connsiteX1" y="connsiteY1"/>
                </a:cxn>
                <a:cxn ang="0">
                  <a:pos x="connsiteX2" y="connsiteY2"/>
                </a:cxn>
              </a:cxnLst>
              <a:rect l="l" t="t" r="r" b="b"/>
              <a:pathLst>
                <a:path w="5626100" h="2501900">
                  <a:moveTo>
                    <a:pt x="0" y="0"/>
                  </a:moveTo>
                  <a:lnTo>
                    <a:pt x="0" y="2501900"/>
                  </a:lnTo>
                  <a:lnTo>
                    <a:pt x="5626100" y="2501900"/>
                  </a:lnTo>
                </a:path>
              </a:pathLst>
            </a:custGeom>
            <a:noFill/>
            <a:ln w="19050">
              <a:headEnd type="triangle" w="med" len="med"/>
              <a:tailEnd type="triangle" w="med" len="me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角丸四角形 31">
              <a:extLst>
                <a:ext uri="{FF2B5EF4-FFF2-40B4-BE49-F238E27FC236}">
                  <a16:creationId xmlns:a16="http://schemas.microsoft.com/office/drawing/2014/main" id="{6A30CDA4-A1FF-1F16-D3B3-493DE8933141}"/>
                </a:ext>
              </a:extLst>
            </p:cNvPr>
            <p:cNvSpPr/>
            <p:nvPr/>
          </p:nvSpPr>
          <p:spPr>
            <a:xfrm>
              <a:off x="329686" y="7641828"/>
              <a:ext cx="860996" cy="331652"/>
            </a:xfrm>
            <a:prstGeom prst="round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pPr marL="177800" indent="-177800" algn="ctr">
                <a:lnSpc>
                  <a:spcPct val="110000"/>
                </a:lnSpc>
              </a:pPr>
              <a:r>
                <a:rPr kumimoji="1" lang="ja-JP" altLang="en-US"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年間支給</a:t>
              </a:r>
              <a:endParaRPr kumimoji="1" lang="en-US" altLang="ja-JP"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a:p>
              <a:pPr marL="177800" indent="-177800" algn="ctr">
                <a:lnSpc>
                  <a:spcPct val="110000"/>
                </a:lnSpc>
              </a:pPr>
              <a:r>
                <a:rPr kumimoji="1" lang="ja-JP" altLang="en-US"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上限額</a:t>
              </a:r>
              <a:endParaRPr lang="en-US" altLang="ja-JP"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p:txBody>
        </p:sp>
        <p:sp>
          <p:nvSpPr>
            <p:cNvPr id="71" name="角丸四角形 31">
              <a:extLst>
                <a:ext uri="{FF2B5EF4-FFF2-40B4-BE49-F238E27FC236}">
                  <a16:creationId xmlns:a16="http://schemas.microsoft.com/office/drawing/2014/main" id="{2F93E996-B9E5-4771-3DD0-05B3195CD702}"/>
                </a:ext>
              </a:extLst>
            </p:cNvPr>
            <p:cNvSpPr/>
            <p:nvPr/>
          </p:nvSpPr>
          <p:spPr>
            <a:xfrm>
              <a:off x="6378575" y="10065752"/>
              <a:ext cx="860996" cy="163095"/>
            </a:xfrm>
            <a:prstGeom prst="round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pPr marL="177800" indent="-177800" algn="ctr">
                <a:lnSpc>
                  <a:spcPct val="110000"/>
                </a:lnSpc>
              </a:pPr>
              <a:r>
                <a:rPr kumimoji="1" lang="ja-JP" altLang="en-US"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年収目安</a:t>
              </a:r>
              <a:r>
                <a:rPr kumimoji="1" lang="en-US" altLang="ja-JP" sz="900" baseline="300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※2</a:t>
              </a:r>
              <a:endParaRPr lang="en-US" altLang="ja-JP" sz="900" baseline="300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p:txBody>
        </p:sp>
        <p:sp>
          <p:nvSpPr>
            <p:cNvPr id="72" name="角丸四角形 31">
              <a:extLst>
                <a:ext uri="{FF2B5EF4-FFF2-40B4-BE49-F238E27FC236}">
                  <a16:creationId xmlns:a16="http://schemas.microsoft.com/office/drawing/2014/main" id="{62529671-E3FD-BFA5-B6C7-1C86D5111E21}"/>
                </a:ext>
              </a:extLst>
            </p:cNvPr>
            <p:cNvSpPr/>
            <p:nvPr/>
          </p:nvSpPr>
          <p:spPr>
            <a:xfrm>
              <a:off x="329686" y="8226675"/>
              <a:ext cx="860996" cy="197998"/>
            </a:xfrm>
            <a:prstGeom prst="round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pPr marL="177800" indent="-177800" algn="ctr">
                <a:lnSpc>
                  <a:spcPct val="110000"/>
                </a:lnSpc>
              </a:pPr>
              <a:r>
                <a:rPr kumimoji="1" lang="en-US" altLang="ja-JP" sz="1100" b="1" dirty="0">
                  <a:solidFill>
                    <a:srgbClr val="0099FF"/>
                  </a:solidFill>
                  <a:latin typeface="UD デジタル 教科書体 NP" panose="02020400000000000000" pitchFamily="18" charset="-128"/>
                  <a:ea typeface="UD デジタル 教科書体 NP" panose="02020400000000000000" pitchFamily="18" charset="-128"/>
                </a:rPr>
                <a:t>39</a:t>
              </a:r>
              <a:r>
                <a:rPr kumimoji="1" lang="ja-JP" altLang="en-US" sz="1100" b="1" dirty="0">
                  <a:solidFill>
                    <a:srgbClr val="0099FF"/>
                  </a:solidFill>
                  <a:latin typeface="UD デジタル 教科書体 NP" panose="02020400000000000000" pitchFamily="18" charset="-128"/>
                  <a:ea typeface="UD デジタル 教科書体 NP" panose="02020400000000000000" pitchFamily="18" charset="-128"/>
                </a:rPr>
                <a:t>万</a:t>
              </a:r>
              <a:r>
                <a:rPr kumimoji="1" lang="en-US" altLang="ja-JP" sz="1100" b="1" dirty="0">
                  <a:solidFill>
                    <a:srgbClr val="0099FF"/>
                  </a:solidFill>
                  <a:latin typeface="UD デジタル 教科書体 NP" panose="02020400000000000000" pitchFamily="18" charset="-128"/>
                  <a:ea typeface="UD デジタル 教科書体 NP" panose="02020400000000000000" pitchFamily="18" charset="-128"/>
                </a:rPr>
                <a:t>6,000</a:t>
              </a:r>
              <a:r>
                <a:rPr kumimoji="1" lang="ja-JP" altLang="en-US" sz="900" b="1"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円</a:t>
              </a:r>
              <a:endParaRPr lang="en-US" altLang="ja-JP" sz="900" b="1" baseline="300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p:txBody>
        </p:sp>
        <p:sp>
          <p:nvSpPr>
            <p:cNvPr id="73" name="角丸四角形 31">
              <a:extLst>
                <a:ext uri="{FF2B5EF4-FFF2-40B4-BE49-F238E27FC236}">
                  <a16:creationId xmlns:a16="http://schemas.microsoft.com/office/drawing/2014/main" id="{0C01DBDE-A634-F599-E91D-66934547F063}"/>
                </a:ext>
              </a:extLst>
            </p:cNvPr>
            <p:cNvSpPr/>
            <p:nvPr/>
          </p:nvSpPr>
          <p:spPr>
            <a:xfrm>
              <a:off x="329686" y="9293560"/>
              <a:ext cx="860996" cy="197998"/>
            </a:xfrm>
            <a:prstGeom prst="round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pPr marL="177800" indent="-177800" algn="ctr">
                <a:lnSpc>
                  <a:spcPct val="110000"/>
                </a:lnSpc>
              </a:pPr>
              <a:r>
                <a:rPr kumimoji="1" lang="en-US" altLang="ja-JP" sz="1100" b="1" dirty="0">
                  <a:solidFill>
                    <a:srgbClr val="0099FF"/>
                  </a:solidFill>
                  <a:latin typeface="UD デジタル 教科書体 NP" panose="02020400000000000000" pitchFamily="18" charset="-128"/>
                  <a:ea typeface="UD デジタル 教科書体 NP" panose="02020400000000000000" pitchFamily="18" charset="-128"/>
                </a:rPr>
                <a:t>11</a:t>
              </a:r>
              <a:r>
                <a:rPr kumimoji="1" lang="ja-JP" altLang="en-US" sz="1100" b="1" dirty="0">
                  <a:solidFill>
                    <a:srgbClr val="0099FF"/>
                  </a:solidFill>
                  <a:latin typeface="UD デジタル 教科書体 NP" panose="02020400000000000000" pitchFamily="18" charset="-128"/>
                  <a:ea typeface="UD デジタル 教科書体 NP" panose="02020400000000000000" pitchFamily="18" charset="-128"/>
                </a:rPr>
                <a:t>万</a:t>
              </a:r>
              <a:r>
                <a:rPr kumimoji="1" lang="en-US" altLang="ja-JP" sz="1100" b="1" dirty="0">
                  <a:solidFill>
                    <a:srgbClr val="0099FF"/>
                  </a:solidFill>
                  <a:latin typeface="UD デジタル 教科書体 NP" panose="02020400000000000000" pitchFamily="18" charset="-128"/>
                  <a:ea typeface="UD デジタル 教科書体 NP" panose="02020400000000000000" pitchFamily="18" charset="-128"/>
                </a:rPr>
                <a:t>8,800</a:t>
              </a:r>
              <a:r>
                <a:rPr kumimoji="1" lang="ja-JP" altLang="en-US" sz="900" b="1"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円</a:t>
              </a:r>
              <a:endParaRPr lang="en-US" altLang="ja-JP" sz="900" b="1"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p:txBody>
        </p:sp>
        <p:sp>
          <p:nvSpPr>
            <p:cNvPr id="74" name="角丸四角形 31">
              <a:extLst>
                <a:ext uri="{FF2B5EF4-FFF2-40B4-BE49-F238E27FC236}">
                  <a16:creationId xmlns:a16="http://schemas.microsoft.com/office/drawing/2014/main" id="{491ECE28-5032-B343-DAA2-7657C38737E9}"/>
                </a:ext>
              </a:extLst>
            </p:cNvPr>
            <p:cNvSpPr/>
            <p:nvPr/>
          </p:nvSpPr>
          <p:spPr>
            <a:xfrm>
              <a:off x="927364" y="8119056"/>
              <a:ext cx="247993" cy="145004"/>
            </a:xfrm>
            <a:prstGeom prst="round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pPr marL="177800" indent="-177800" algn="ctr">
                <a:lnSpc>
                  <a:spcPct val="110000"/>
                </a:lnSpc>
              </a:pPr>
              <a:r>
                <a:rPr kumimoji="1" lang="en-US" altLang="ja-JP" sz="8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※1</a:t>
              </a:r>
              <a:endParaRPr lang="en-US" altLang="ja-JP" sz="500" baseline="300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p:txBody>
        </p:sp>
        <p:cxnSp>
          <p:nvCxnSpPr>
            <p:cNvPr id="76" name="直線コネクタ 75">
              <a:extLst>
                <a:ext uri="{FF2B5EF4-FFF2-40B4-BE49-F238E27FC236}">
                  <a16:creationId xmlns:a16="http://schemas.microsoft.com/office/drawing/2014/main" id="{2B063FBB-092B-9E7F-917D-E72B60B5C325}"/>
                </a:ext>
              </a:extLst>
            </p:cNvPr>
            <p:cNvCxnSpPr/>
            <p:nvPr/>
          </p:nvCxnSpPr>
          <p:spPr>
            <a:xfrm>
              <a:off x="1175357" y="9393232"/>
              <a:ext cx="5203218"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77" name="角丸四角形 31">
              <a:extLst>
                <a:ext uri="{FF2B5EF4-FFF2-40B4-BE49-F238E27FC236}">
                  <a16:creationId xmlns:a16="http://schemas.microsoft.com/office/drawing/2014/main" id="{C68139E8-BE5F-E6F7-17D6-BB158B7C6FBB}"/>
                </a:ext>
              </a:extLst>
            </p:cNvPr>
            <p:cNvSpPr/>
            <p:nvPr/>
          </p:nvSpPr>
          <p:spPr>
            <a:xfrm>
              <a:off x="2448666" y="9966079"/>
              <a:ext cx="860996" cy="199345"/>
            </a:xfrm>
            <a:prstGeom prst="round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pPr marL="177800" indent="-177800" algn="ctr">
                <a:lnSpc>
                  <a:spcPct val="110000"/>
                </a:lnSpc>
              </a:pPr>
              <a:r>
                <a:rPr kumimoji="1" lang="en-US" altLang="ja-JP" sz="1100" b="1"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590</a:t>
              </a:r>
              <a:r>
                <a:rPr kumimoji="1" lang="ja-JP" altLang="en-US" sz="900" b="1"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万円</a:t>
              </a:r>
              <a:endParaRPr lang="en-US" altLang="ja-JP" sz="900" b="1" baseline="300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p:txBody>
        </p:sp>
        <p:sp>
          <p:nvSpPr>
            <p:cNvPr id="78" name="角丸四角形 31">
              <a:extLst>
                <a:ext uri="{FF2B5EF4-FFF2-40B4-BE49-F238E27FC236}">
                  <a16:creationId xmlns:a16="http://schemas.microsoft.com/office/drawing/2014/main" id="{F94CD555-4139-6CD0-8646-06C30F567E10}"/>
                </a:ext>
              </a:extLst>
            </p:cNvPr>
            <p:cNvSpPr/>
            <p:nvPr/>
          </p:nvSpPr>
          <p:spPr>
            <a:xfrm>
              <a:off x="3941821" y="9966079"/>
              <a:ext cx="860996" cy="199345"/>
            </a:xfrm>
            <a:prstGeom prst="round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pPr marL="177800" indent="-177800" algn="ctr">
                <a:lnSpc>
                  <a:spcPct val="110000"/>
                </a:lnSpc>
              </a:pPr>
              <a:r>
                <a:rPr kumimoji="1" lang="en-US" altLang="ja-JP" sz="1100" b="1"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910</a:t>
              </a:r>
              <a:r>
                <a:rPr kumimoji="1" lang="ja-JP" altLang="en-US" sz="900" b="1"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万円</a:t>
              </a:r>
              <a:endParaRPr lang="en-US" altLang="ja-JP" sz="900" b="1" baseline="300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p:txBody>
        </p:sp>
        <p:cxnSp>
          <p:nvCxnSpPr>
            <p:cNvPr id="79" name="直線コネクタ 78">
              <a:extLst>
                <a:ext uri="{FF2B5EF4-FFF2-40B4-BE49-F238E27FC236}">
                  <a16:creationId xmlns:a16="http://schemas.microsoft.com/office/drawing/2014/main" id="{86B4DEA2-3940-0DE9-7475-A1209B80CCF8}"/>
                </a:ext>
              </a:extLst>
            </p:cNvPr>
            <p:cNvCxnSpPr>
              <a:cxnSpLocks/>
            </p:cNvCxnSpPr>
            <p:nvPr/>
          </p:nvCxnSpPr>
          <p:spPr>
            <a:xfrm flipV="1">
              <a:off x="2870200" y="8316788"/>
              <a:ext cx="0" cy="1628192"/>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3" name="直線コネクタ 82">
              <a:extLst>
                <a:ext uri="{FF2B5EF4-FFF2-40B4-BE49-F238E27FC236}">
                  <a16:creationId xmlns:a16="http://schemas.microsoft.com/office/drawing/2014/main" id="{92BA3739-48E5-02B1-6753-94B74E4A794F}"/>
                </a:ext>
              </a:extLst>
            </p:cNvPr>
            <p:cNvCxnSpPr>
              <a:cxnSpLocks/>
            </p:cNvCxnSpPr>
            <p:nvPr/>
          </p:nvCxnSpPr>
          <p:spPr>
            <a:xfrm flipV="1">
              <a:off x="4280813" y="8316788"/>
              <a:ext cx="0" cy="1628192"/>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84" name="左大かっこ 83">
              <a:extLst>
                <a:ext uri="{FF2B5EF4-FFF2-40B4-BE49-F238E27FC236}">
                  <a16:creationId xmlns:a16="http://schemas.microsoft.com/office/drawing/2014/main" id="{45AC3DDC-0A17-6B1C-A7C9-0DD698D10732}"/>
                </a:ext>
              </a:extLst>
            </p:cNvPr>
            <p:cNvSpPr/>
            <p:nvPr/>
          </p:nvSpPr>
          <p:spPr>
            <a:xfrm rot="5400000">
              <a:off x="2671137" y="6616997"/>
              <a:ext cx="199344" cy="3020009"/>
            </a:xfrm>
            <a:prstGeom prst="leftBracket">
              <a:avLst>
                <a:gd name="adj" fmla="val 8587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5" name="角丸四角形 31">
              <a:extLst>
                <a:ext uri="{FF2B5EF4-FFF2-40B4-BE49-F238E27FC236}">
                  <a16:creationId xmlns:a16="http://schemas.microsoft.com/office/drawing/2014/main" id="{AEC08353-B6F2-D262-570A-F8C5EB5CD14A}"/>
                </a:ext>
              </a:extLst>
            </p:cNvPr>
            <p:cNvSpPr/>
            <p:nvPr/>
          </p:nvSpPr>
          <p:spPr>
            <a:xfrm>
              <a:off x="1864345" y="7853596"/>
              <a:ext cx="1822450" cy="405998"/>
            </a:xfrm>
            <a:prstGeom prst="roundRect">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pPr marL="177800" indent="-177800" algn="ctr">
                <a:lnSpc>
                  <a:spcPct val="110000"/>
                </a:lnSpc>
              </a:pPr>
              <a:r>
                <a:rPr kumimoji="1" lang="ja-JP" altLang="en-US" sz="1200" b="1" dirty="0">
                  <a:solidFill>
                    <a:srgbClr val="0099FF"/>
                  </a:solidFill>
                  <a:latin typeface="UD デジタル 教科書体 NP" panose="02020400000000000000" pitchFamily="18" charset="-128"/>
                  <a:ea typeface="UD デジタル 教科書体 NP" panose="02020400000000000000" pitchFamily="18" charset="-128"/>
                </a:rPr>
                <a:t>高等学校等就学支援金</a:t>
              </a:r>
              <a:endParaRPr kumimoji="1" lang="en-US" altLang="ja-JP" sz="1200" b="1" dirty="0">
                <a:solidFill>
                  <a:srgbClr val="0099FF"/>
                </a:solidFill>
                <a:latin typeface="UD デジタル 教科書体 NP" panose="02020400000000000000" pitchFamily="18" charset="-128"/>
                <a:ea typeface="UD デジタル 教科書体 NP" panose="02020400000000000000" pitchFamily="18" charset="-128"/>
              </a:endParaRPr>
            </a:p>
            <a:p>
              <a:pPr marL="177800" indent="-177800" algn="ctr">
                <a:lnSpc>
                  <a:spcPct val="110000"/>
                </a:lnSpc>
              </a:pPr>
              <a:r>
                <a:rPr kumimoji="1" lang="ja-JP" altLang="en-US" sz="10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による支援</a:t>
              </a:r>
              <a:endParaRPr lang="en-US" altLang="ja-JP" sz="10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p:txBody>
        </p:sp>
        <p:sp>
          <p:nvSpPr>
            <p:cNvPr id="86" name="左大かっこ 100">
              <a:extLst>
                <a:ext uri="{FF2B5EF4-FFF2-40B4-BE49-F238E27FC236}">
                  <a16:creationId xmlns:a16="http://schemas.microsoft.com/office/drawing/2014/main" id="{931FA49E-6C00-74EA-19A6-2CCC171CD945}"/>
                </a:ext>
              </a:extLst>
            </p:cNvPr>
            <p:cNvSpPr/>
            <p:nvPr/>
          </p:nvSpPr>
          <p:spPr>
            <a:xfrm rot="5400000">
              <a:off x="5572715" y="6735433"/>
              <a:ext cx="199343" cy="2783148"/>
            </a:xfrm>
            <a:custGeom>
              <a:avLst/>
              <a:gdLst>
                <a:gd name="connsiteX0" fmla="*/ 199343 w 199343"/>
                <a:gd name="connsiteY0" fmla="*/ 2614448 h 2614448"/>
                <a:gd name="connsiteX1" fmla="*/ 0 w 199343"/>
                <a:gd name="connsiteY1" fmla="*/ 2443270 h 2614448"/>
                <a:gd name="connsiteX2" fmla="*/ 0 w 199343"/>
                <a:gd name="connsiteY2" fmla="*/ 171178 h 2614448"/>
                <a:gd name="connsiteX3" fmla="*/ 199343 w 199343"/>
                <a:gd name="connsiteY3" fmla="*/ 0 h 2614448"/>
                <a:gd name="connsiteX4" fmla="*/ 199343 w 199343"/>
                <a:gd name="connsiteY4" fmla="*/ 2614448 h 2614448"/>
                <a:gd name="connsiteX0" fmla="*/ 199343 w 199343"/>
                <a:gd name="connsiteY0" fmla="*/ 2614448 h 2614448"/>
                <a:gd name="connsiteX1" fmla="*/ 0 w 199343"/>
                <a:gd name="connsiteY1" fmla="*/ 2443270 h 2614448"/>
                <a:gd name="connsiteX2" fmla="*/ 0 w 199343"/>
                <a:gd name="connsiteY2" fmla="*/ 171178 h 2614448"/>
                <a:gd name="connsiteX3" fmla="*/ 199343 w 199343"/>
                <a:gd name="connsiteY3" fmla="*/ 0 h 2614448"/>
                <a:gd name="connsiteX0" fmla="*/ 199343 w 199343"/>
                <a:gd name="connsiteY0" fmla="*/ 2614448 h 2614448"/>
                <a:gd name="connsiteX1" fmla="*/ 0 w 199343"/>
                <a:gd name="connsiteY1" fmla="*/ 2443270 h 2614448"/>
                <a:gd name="connsiteX2" fmla="*/ 0 w 199343"/>
                <a:gd name="connsiteY2" fmla="*/ 171178 h 2614448"/>
                <a:gd name="connsiteX3" fmla="*/ 199343 w 199343"/>
                <a:gd name="connsiteY3" fmla="*/ 0 h 2614448"/>
                <a:gd name="connsiteX4" fmla="*/ 199343 w 199343"/>
                <a:gd name="connsiteY4" fmla="*/ 2614448 h 2614448"/>
                <a:gd name="connsiteX0" fmla="*/ 199343 w 199343"/>
                <a:gd name="connsiteY0" fmla="*/ 2614448 h 2614448"/>
                <a:gd name="connsiteX1" fmla="*/ 0 w 199343"/>
                <a:gd name="connsiteY1" fmla="*/ 2443270 h 2614448"/>
                <a:gd name="connsiteX2" fmla="*/ 0 w 199343"/>
                <a:gd name="connsiteY2" fmla="*/ 171178 h 2614448"/>
              </a:gdLst>
              <a:ahLst/>
              <a:cxnLst>
                <a:cxn ang="0">
                  <a:pos x="connsiteX0" y="connsiteY0"/>
                </a:cxn>
                <a:cxn ang="0">
                  <a:pos x="connsiteX1" y="connsiteY1"/>
                </a:cxn>
                <a:cxn ang="0">
                  <a:pos x="connsiteX2" y="connsiteY2"/>
                </a:cxn>
              </a:cxnLst>
              <a:rect l="l" t="t" r="r" b="b"/>
              <a:pathLst>
                <a:path w="199343" h="2614448" stroke="0" extrusionOk="0">
                  <a:moveTo>
                    <a:pt x="199343" y="2614448"/>
                  </a:moveTo>
                  <a:cubicBezTo>
                    <a:pt x="89249" y="2614448"/>
                    <a:pt x="0" y="2537809"/>
                    <a:pt x="0" y="2443270"/>
                  </a:cubicBezTo>
                  <a:lnTo>
                    <a:pt x="0" y="171178"/>
                  </a:lnTo>
                  <a:cubicBezTo>
                    <a:pt x="0" y="76639"/>
                    <a:pt x="89249" y="0"/>
                    <a:pt x="199343" y="0"/>
                  </a:cubicBezTo>
                  <a:lnTo>
                    <a:pt x="199343" y="2614448"/>
                  </a:lnTo>
                  <a:close/>
                </a:path>
                <a:path w="199343" h="2614448" fill="none">
                  <a:moveTo>
                    <a:pt x="199343" y="2614448"/>
                  </a:moveTo>
                  <a:cubicBezTo>
                    <a:pt x="89249" y="2614448"/>
                    <a:pt x="0" y="2537809"/>
                    <a:pt x="0" y="2443270"/>
                  </a:cubicBezTo>
                  <a:lnTo>
                    <a:pt x="0" y="171178"/>
                  </a:lnTo>
                </a:path>
              </a:pathLst>
            </a:custGeom>
            <a:ln>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7" name="角丸四角形 31">
              <a:extLst>
                <a:ext uri="{FF2B5EF4-FFF2-40B4-BE49-F238E27FC236}">
                  <a16:creationId xmlns:a16="http://schemas.microsoft.com/office/drawing/2014/main" id="{398B6B42-77C5-5F5B-2156-389176DD37F2}"/>
                </a:ext>
              </a:extLst>
            </p:cNvPr>
            <p:cNvSpPr/>
            <p:nvPr/>
          </p:nvSpPr>
          <p:spPr>
            <a:xfrm>
              <a:off x="4957900" y="7853596"/>
              <a:ext cx="1536972" cy="405998"/>
            </a:xfrm>
            <a:prstGeom prst="roundRect">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pPr marL="177800" indent="-177800" algn="ctr">
                <a:lnSpc>
                  <a:spcPct val="110000"/>
                </a:lnSpc>
              </a:pPr>
              <a:r>
                <a:rPr kumimoji="1" lang="ja-JP" altLang="en-US" sz="1200" b="1" dirty="0">
                  <a:solidFill>
                    <a:srgbClr val="0099FF"/>
                  </a:solidFill>
                  <a:latin typeface="UD デジタル 教科書体 NP" panose="02020400000000000000" pitchFamily="18" charset="-128"/>
                  <a:ea typeface="UD デジタル 教科書体 NP" panose="02020400000000000000" pitchFamily="18" charset="-128"/>
                </a:rPr>
                <a:t>高校生等臨時支援金</a:t>
              </a:r>
              <a:endParaRPr kumimoji="1" lang="en-US" altLang="ja-JP" sz="1200" b="1" dirty="0">
                <a:solidFill>
                  <a:srgbClr val="0099FF"/>
                </a:solidFill>
                <a:latin typeface="UD デジタル 教科書体 NP" panose="02020400000000000000" pitchFamily="18" charset="-128"/>
                <a:ea typeface="UD デジタル 教科書体 NP" panose="02020400000000000000" pitchFamily="18" charset="-128"/>
              </a:endParaRPr>
            </a:p>
            <a:p>
              <a:pPr marL="177800" indent="-177800" algn="ctr">
                <a:lnSpc>
                  <a:spcPct val="110000"/>
                </a:lnSpc>
              </a:pPr>
              <a:r>
                <a:rPr kumimoji="1" lang="ja-JP" altLang="en-US" sz="10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による支援</a:t>
              </a:r>
              <a:endParaRPr lang="en-US" altLang="ja-JP" sz="10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p:txBody>
        </p:sp>
      </p:grpSp>
      <p:grpSp>
        <p:nvGrpSpPr>
          <p:cNvPr id="97" name="グループ化 96">
            <a:extLst>
              <a:ext uri="{FF2B5EF4-FFF2-40B4-BE49-F238E27FC236}">
                <a16:creationId xmlns:a16="http://schemas.microsoft.com/office/drawing/2014/main" id="{A42D47D5-3397-29AE-874C-F0A20A3DD730}"/>
              </a:ext>
            </a:extLst>
          </p:cNvPr>
          <p:cNvGrpSpPr/>
          <p:nvPr/>
        </p:nvGrpSpPr>
        <p:grpSpPr>
          <a:xfrm>
            <a:off x="4401844" y="6408078"/>
            <a:ext cx="2502942" cy="1039978"/>
            <a:chOff x="4401844" y="6522601"/>
            <a:chExt cx="2502942" cy="1039978"/>
          </a:xfrm>
        </p:grpSpPr>
        <p:sp>
          <p:nvSpPr>
            <p:cNvPr id="95" name="二等辺三角形 94">
              <a:extLst>
                <a:ext uri="{FF2B5EF4-FFF2-40B4-BE49-F238E27FC236}">
                  <a16:creationId xmlns:a16="http://schemas.microsoft.com/office/drawing/2014/main" id="{8D195DA1-0032-B315-874F-CEEB0FCACA81}"/>
                </a:ext>
              </a:extLst>
            </p:cNvPr>
            <p:cNvSpPr/>
            <p:nvPr/>
          </p:nvSpPr>
          <p:spPr>
            <a:xfrm>
              <a:off x="5537501" y="6522601"/>
              <a:ext cx="231628" cy="318654"/>
            </a:xfrm>
            <a:prstGeom prst="triangle">
              <a:avLst/>
            </a:prstGeom>
            <a:solidFill>
              <a:srgbClr val="FFF1E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テキスト ボックス 92">
              <a:extLst>
                <a:ext uri="{FF2B5EF4-FFF2-40B4-BE49-F238E27FC236}">
                  <a16:creationId xmlns:a16="http://schemas.microsoft.com/office/drawing/2014/main" id="{82EFF045-4852-B922-D1B7-364C022B7FA5}"/>
                </a:ext>
              </a:extLst>
            </p:cNvPr>
            <p:cNvSpPr txBox="1"/>
            <p:nvPr/>
          </p:nvSpPr>
          <p:spPr>
            <a:xfrm>
              <a:off x="4401844" y="6660864"/>
              <a:ext cx="2502942" cy="901715"/>
            </a:xfrm>
            <a:prstGeom prst="roundRect">
              <a:avLst>
                <a:gd name="adj" fmla="val 14955"/>
              </a:avLst>
            </a:prstGeom>
            <a:solidFill>
              <a:srgbClr val="FFF1E7"/>
            </a:solidFill>
          </p:spPr>
          <p:txBody>
            <a:bodyPr wrap="square" lIns="36000" tIns="36000" rIns="36000" bIns="36000" rtlCol="0" anchor="ctr" anchorCtr="0">
              <a:spAutoFit/>
            </a:bodyPr>
            <a:lstStyle/>
            <a:p>
              <a:pPr algn="just">
                <a:lnSpc>
                  <a:spcPct val="110000"/>
                </a:lnSpc>
              </a:pPr>
              <a:r>
                <a:rPr lang="ja-JP" altLang="en-US"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高等学校等就学支援金制度で所得制限を受けている年収約</a:t>
              </a:r>
              <a:r>
                <a:rPr lang="en-US" altLang="ja-JP"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910</a:t>
              </a:r>
              <a:r>
                <a:rPr lang="ja-JP" altLang="en-US"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万円以上世帯の高校生等を対象に、年額上限</a:t>
              </a:r>
              <a:r>
                <a:rPr lang="en-US" altLang="ja-JP"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11</a:t>
              </a:r>
              <a:r>
                <a:rPr lang="ja-JP" altLang="en-US"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万</a:t>
              </a:r>
              <a:r>
                <a:rPr lang="en-US" altLang="ja-JP"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8,800</a:t>
              </a:r>
              <a:r>
                <a:rPr lang="ja-JP" altLang="en-US"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円を授業料相当の教育費として支援する令和</a:t>
              </a:r>
              <a:r>
                <a:rPr lang="en-US" altLang="ja-JP"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7</a:t>
              </a:r>
              <a:r>
                <a:rPr lang="ja-JP" altLang="en-US"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年度限りの予算事業。</a:t>
              </a:r>
              <a:r>
                <a:rPr lang="en-US" altLang="ja-JP" sz="900" baseline="300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※3</a:t>
              </a:r>
            </a:p>
          </p:txBody>
        </p:sp>
      </p:grpSp>
      <p:sp>
        <p:nvSpPr>
          <p:cNvPr id="98" name="テキスト ボックス 97">
            <a:extLst>
              <a:ext uri="{FF2B5EF4-FFF2-40B4-BE49-F238E27FC236}">
                <a16:creationId xmlns:a16="http://schemas.microsoft.com/office/drawing/2014/main" id="{9E9ABA9A-3835-B6B5-A94C-FA3BD7AED9EA}"/>
              </a:ext>
            </a:extLst>
          </p:cNvPr>
          <p:cNvSpPr txBox="1"/>
          <p:nvPr/>
        </p:nvSpPr>
        <p:spPr>
          <a:xfrm>
            <a:off x="291586" y="8395834"/>
            <a:ext cx="7184699" cy="507831"/>
          </a:xfrm>
          <a:prstGeom prst="rect">
            <a:avLst/>
          </a:prstGeom>
          <a:noFill/>
        </p:spPr>
        <p:txBody>
          <a:bodyPr wrap="square" rtlCol="0">
            <a:spAutoFit/>
          </a:bodyPr>
          <a:lstStyle>
            <a:defPPr>
              <a:defRPr lang="en-US"/>
            </a:defPPr>
            <a:lvl1pPr>
              <a:defRPr sz="900">
                <a:solidFill>
                  <a:schemeClr val="tx1">
                    <a:lumMod val="75000"/>
                    <a:lumOff val="25000"/>
                  </a:schemeClr>
                </a:solidFill>
                <a:latin typeface="UD デジタル 教科書体 NK" panose="02020400000000000000" pitchFamily="18" charset="-128"/>
                <a:ea typeface="UD デジタル 教科書体 NK" panose="02020400000000000000" pitchFamily="18" charset="-128"/>
              </a:defRPr>
            </a:lvl1pPr>
          </a:lstStyle>
          <a:p>
            <a:r>
              <a:rPr lang="en-US" altLang="ja-JP" dirty="0">
                <a:latin typeface="UD デジタル 教科書体 NP" panose="02020400000000000000" pitchFamily="18" charset="-128"/>
                <a:ea typeface="UD デジタル 教科書体 NP" panose="02020400000000000000" pitchFamily="18" charset="-128"/>
              </a:rPr>
              <a:t>※</a:t>
            </a:r>
            <a:r>
              <a:rPr lang="ja-JP" altLang="en-US" dirty="0">
                <a:latin typeface="UD デジタル 教科書体 NP" panose="02020400000000000000" pitchFamily="18" charset="-128"/>
                <a:ea typeface="UD デジタル 教科書体 NP" panose="02020400000000000000" pitchFamily="18" charset="-128"/>
              </a:rPr>
              <a:t>１ 私立高校（通信制）は</a:t>
            </a:r>
            <a:r>
              <a:rPr lang="en-US" altLang="ja-JP" dirty="0">
                <a:latin typeface="UD デジタル 教科書体 NP" panose="02020400000000000000" pitchFamily="18" charset="-128"/>
                <a:ea typeface="UD デジタル 教科書体 NP" panose="02020400000000000000" pitchFamily="18" charset="-128"/>
              </a:rPr>
              <a:t>29</a:t>
            </a:r>
            <a:r>
              <a:rPr lang="ja-JP" altLang="en-US" dirty="0">
                <a:latin typeface="UD デジタル 教科書体 NP" panose="02020400000000000000" pitchFamily="18" charset="-128"/>
                <a:ea typeface="UD デジタル 教科書体 NP" panose="02020400000000000000" pitchFamily="18" charset="-128"/>
              </a:rPr>
              <a:t>万</a:t>
            </a:r>
            <a:r>
              <a:rPr lang="en-US" altLang="ja-JP" dirty="0">
                <a:latin typeface="UD デジタル 教科書体 NP" panose="02020400000000000000" pitchFamily="18" charset="-128"/>
                <a:ea typeface="UD デジタル 教科書体 NP" panose="02020400000000000000" pitchFamily="18" charset="-128"/>
              </a:rPr>
              <a:t>7,000</a:t>
            </a:r>
            <a:r>
              <a:rPr lang="ja-JP" altLang="en-US" dirty="0">
                <a:latin typeface="UD デジタル 教科書体 NP" panose="02020400000000000000" pitchFamily="18" charset="-128"/>
                <a:ea typeface="UD デジタル 教科書体 NP" panose="02020400000000000000" pitchFamily="18" charset="-128"/>
              </a:rPr>
              <a:t>円、国公立の高等専門学校（</a:t>
            </a:r>
            <a:r>
              <a:rPr lang="en-US" altLang="ja-JP" dirty="0">
                <a:latin typeface="UD デジタル 教科書体 NP" panose="02020400000000000000" pitchFamily="18" charset="-128"/>
                <a:ea typeface="UD デジタル 教科書体 NP" panose="02020400000000000000" pitchFamily="18" charset="-128"/>
              </a:rPr>
              <a:t>1</a:t>
            </a:r>
            <a:r>
              <a:rPr lang="ja-JP" altLang="en-US" dirty="0">
                <a:latin typeface="UD デジタル 教科書体 NP" panose="02020400000000000000" pitchFamily="18" charset="-128"/>
                <a:ea typeface="UD デジタル 教科書体 NP" panose="02020400000000000000" pitchFamily="18" charset="-128"/>
              </a:rPr>
              <a:t>～</a:t>
            </a:r>
            <a:r>
              <a:rPr lang="en-US" altLang="ja-JP" dirty="0">
                <a:latin typeface="UD デジタル 教科書体 NP" panose="02020400000000000000" pitchFamily="18" charset="-128"/>
                <a:ea typeface="UD デジタル 教科書体 NP" panose="02020400000000000000" pitchFamily="18" charset="-128"/>
              </a:rPr>
              <a:t>3</a:t>
            </a:r>
            <a:r>
              <a:rPr lang="ja-JP" altLang="en-US" dirty="0">
                <a:latin typeface="UD デジタル 教科書体 NP" panose="02020400000000000000" pitchFamily="18" charset="-128"/>
                <a:ea typeface="UD デジタル 教科書体 NP" panose="02020400000000000000" pitchFamily="18" charset="-128"/>
              </a:rPr>
              <a:t>年）は</a:t>
            </a:r>
            <a:r>
              <a:rPr lang="en-US" altLang="ja-JP" dirty="0">
                <a:latin typeface="UD デジタル 教科書体 NP" panose="02020400000000000000" pitchFamily="18" charset="-128"/>
                <a:ea typeface="UD デジタル 教科書体 NP" panose="02020400000000000000" pitchFamily="18" charset="-128"/>
              </a:rPr>
              <a:t>23</a:t>
            </a:r>
            <a:r>
              <a:rPr lang="ja-JP" altLang="en-US" dirty="0">
                <a:latin typeface="UD デジタル 教科書体 NP" panose="02020400000000000000" pitchFamily="18" charset="-128"/>
                <a:ea typeface="UD デジタル 教科書体 NP" panose="02020400000000000000" pitchFamily="18" charset="-128"/>
              </a:rPr>
              <a:t>万</a:t>
            </a:r>
            <a:r>
              <a:rPr lang="en-US" altLang="ja-JP" dirty="0">
                <a:latin typeface="UD デジタル 教科書体 NP" panose="02020400000000000000" pitchFamily="18" charset="-128"/>
                <a:ea typeface="UD デジタル 教科書体 NP" panose="02020400000000000000" pitchFamily="18" charset="-128"/>
              </a:rPr>
              <a:t>4,600</a:t>
            </a:r>
            <a:r>
              <a:rPr lang="ja-JP" altLang="en-US" dirty="0">
                <a:latin typeface="UD デジタル 教科書体 NP" panose="02020400000000000000" pitchFamily="18" charset="-128"/>
                <a:ea typeface="UD デジタル 教科書体 NP" panose="02020400000000000000" pitchFamily="18" charset="-128"/>
              </a:rPr>
              <a:t>円が支給上限額</a:t>
            </a:r>
            <a:endParaRPr lang="en-US" altLang="ja-JP" dirty="0">
              <a:latin typeface="UD デジタル 教科書体 NP" panose="02020400000000000000" pitchFamily="18" charset="-128"/>
              <a:ea typeface="UD デジタル 教科書体 NP" panose="02020400000000000000" pitchFamily="18" charset="-128"/>
            </a:endParaRPr>
          </a:p>
          <a:p>
            <a:r>
              <a:rPr lang="en-US" altLang="ja-JP" dirty="0">
                <a:latin typeface="UD デジタル 教科書体 NP" panose="02020400000000000000" pitchFamily="18" charset="-128"/>
                <a:ea typeface="UD デジタル 教科書体 NP" panose="02020400000000000000" pitchFamily="18" charset="-128"/>
              </a:rPr>
              <a:t>※</a:t>
            </a:r>
            <a:r>
              <a:rPr lang="ja-JP" altLang="en-US" dirty="0">
                <a:latin typeface="UD デジタル 教科書体 NP" panose="02020400000000000000" pitchFamily="18" charset="-128"/>
                <a:ea typeface="UD デジタル 教科書体 NP" panose="02020400000000000000" pitchFamily="18" charset="-128"/>
              </a:rPr>
              <a:t>２ 両親・高校生・中学生の４人家族で、両親の一方が働いている場合の目安 </a:t>
            </a:r>
            <a:r>
              <a:rPr lang="en-US" altLang="ja-JP" dirty="0">
                <a:latin typeface="UD デジタル 教科書体 NP" panose="02020400000000000000" pitchFamily="18" charset="-128"/>
                <a:ea typeface="UD デジタル 教科書体 NP" panose="02020400000000000000" pitchFamily="18" charset="-128"/>
              </a:rPr>
              <a:t>(</a:t>
            </a:r>
            <a:r>
              <a:rPr lang="ja-JP" altLang="en-US" dirty="0">
                <a:latin typeface="UD デジタル 教科書体 NP" panose="02020400000000000000" pitchFamily="18" charset="-128"/>
                <a:ea typeface="UD デジタル 教科書体 NP" panose="02020400000000000000" pitchFamily="18" charset="-128"/>
              </a:rPr>
              <a:t>家族構成別の年収目安は次頁下表参照</a:t>
            </a:r>
            <a:r>
              <a:rPr lang="en-US" altLang="ja-JP" dirty="0">
                <a:latin typeface="UD デジタル 教科書体 NP" panose="02020400000000000000" pitchFamily="18" charset="-128"/>
                <a:ea typeface="UD デジタル 教科書体 NP" panose="02020400000000000000" pitchFamily="18" charset="-128"/>
              </a:rPr>
              <a:t>)</a:t>
            </a:r>
          </a:p>
          <a:p>
            <a:r>
              <a:rPr lang="en-US" altLang="ja-JP" dirty="0">
                <a:latin typeface="UD デジタル 教科書体 NP" panose="02020400000000000000" pitchFamily="18" charset="-128"/>
                <a:ea typeface="UD デジタル 教科書体 NP" panose="02020400000000000000" pitchFamily="18" charset="-128"/>
              </a:rPr>
              <a:t>※</a:t>
            </a:r>
            <a:r>
              <a:rPr lang="ja-JP" altLang="en-US" dirty="0">
                <a:latin typeface="UD デジタル 教科書体 NP" panose="02020400000000000000" pitchFamily="18" charset="-128"/>
                <a:ea typeface="UD デジタル 教科書体 NP" panose="02020400000000000000" pitchFamily="18" charset="-128"/>
              </a:rPr>
              <a:t>３ 令和８年度からの所得制限の撤廃や私立高校等の加算額の引き上げも含めたいわゆる「高校授業料の無償化」を別途検討中です。</a:t>
            </a:r>
            <a:endParaRPr lang="en-US" altLang="ja-JP" dirty="0">
              <a:latin typeface="UD デジタル 教科書体 NP" panose="02020400000000000000" pitchFamily="18" charset="-128"/>
              <a:ea typeface="UD デジタル 教科書体 NP" panose="02020400000000000000" pitchFamily="18" charset="-128"/>
            </a:endParaRPr>
          </a:p>
        </p:txBody>
      </p:sp>
      <p:sp>
        <p:nvSpPr>
          <p:cNvPr id="100" name="四角形: 角を丸くする 99">
            <a:extLst>
              <a:ext uri="{FF2B5EF4-FFF2-40B4-BE49-F238E27FC236}">
                <a16:creationId xmlns:a16="http://schemas.microsoft.com/office/drawing/2014/main" id="{45D62B7D-AABB-593C-B63A-214A34F24524}"/>
              </a:ext>
            </a:extLst>
          </p:cNvPr>
          <p:cNvSpPr/>
          <p:nvPr/>
        </p:nvSpPr>
        <p:spPr>
          <a:xfrm>
            <a:off x="260433" y="8960386"/>
            <a:ext cx="7009670" cy="682653"/>
          </a:xfrm>
          <a:prstGeom prst="roundRect">
            <a:avLst>
              <a:gd name="adj" fmla="val 0"/>
            </a:avLst>
          </a:prstGeom>
          <a:solidFill>
            <a:srgbClr val="FFF1E7"/>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lvl="0" algn="ctr">
              <a:defRPr/>
            </a:pPr>
            <a:endParaRPr kumimoji="1" lang="en-US" altLang="ja-JP" sz="11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p:txBody>
      </p:sp>
      <p:sp>
        <p:nvSpPr>
          <p:cNvPr id="101" name="角丸四角形 31">
            <a:extLst>
              <a:ext uri="{FF2B5EF4-FFF2-40B4-BE49-F238E27FC236}">
                <a16:creationId xmlns:a16="http://schemas.microsoft.com/office/drawing/2014/main" id="{A2986F3F-C26F-79EB-6FF9-E3EA5CAFB0CF}"/>
              </a:ext>
            </a:extLst>
          </p:cNvPr>
          <p:cNvSpPr/>
          <p:nvPr/>
        </p:nvSpPr>
        <p:spPr>
          <a:xfrm>
            <a:off x="1175357" y="9019026"/>
            <a:ext cx="6020875" cy="583564"/>
          </a:xfrm>
          <a:prstGeom prst="round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pPr>
              <a:lnSpc>
                <a:spcPct val="110000"/>
              </a:lnSpc>
            </a:pPr>
            <a:r>
              <a:rPr kumimoji="1" lang="ja-JP" altLang="en-US" sz="105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学校により、就学支援金及び臨時支援金の支給決定までの間、授業料を徴収し、就学支援金相当額を後日還付する場合があります。なお、経済的に困難な家庭に対しては、授業料徴収の猶予措置等を利用できる場合もあります。詳細は学校へお問い合わせください。</a:t>
            </a:r>
          </a:p>
        </p:txBody>
      </p:sp>
      <p:pic>
        <p:nvPicPr>
          <p:cNvPr id="102" name="図 101">
            <a:extLst>
              <a:ext uri="{FF2B5EF4-FFF2-40B4-BE49-F238E27FC236}">
                <a16:creationId xmlns:a16="http://schemas.microsoft.com/office/drawing/2014/main" id="{2BCD4544-1DAF-702C-DB07-E6767EE0239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flipH="1">
            <a:off x="326126" y="8919937"/>
            <a:ext cx="721539" cy="682653"/>
          </a:xfrm>
          <a:prstGeom prst="rect">
            <a:avLst/>
          </a:prstGeom>
        </p:spPr>
      </p:pic>
      <p:grpSp>
        <p:nvGrpSpPr>
          <p:cNvPr id="104" name="グループ化 103">
            <a:extLst>
              <a:ext uri="{FF2B5EF4-FFF2-40B4-BE49-F238E27FC236}">
                <a16:creationId xmlns:a16="http://schemas.microsoft.com/office/drawing/2014/main" id="{6DD39600-7811-5B27-7190-58555F8604D9}"/>
              </a:ext>
            </a:extLst>
          </p:cNvPr>
          <p:cNvGrpSpPr/>
          <p:nvPr/>
        </p:nvGrpSpPr>
        <p:grpSpPr>
          <a:xfrm>
            <a:off x="3307624" y="10076360"/>
            <a:ext cx="2879922" cy="378203"/>
            <a:chOff x="1484424" y="9063182"/>
            <a:chExt cx="2632693" cy="335252"/>
          </a:xfrm>
        </p:grpSpPr>
        <p:sp>
          <p:nvSpPr>
            <p:cNvPr id="108" name="四角形: 角を丸くする 107">
              <a:extLst>
                <a:ext uri="{FF2B5EF4-FFF2-40B4-BE49-F238E27FC236}">
                  <a16:creationId xmlns:a16="http://schemas.microsoft.com/office/drawing/2014/main" id="{3D7FA1BA-CE5A-2B09-E22D-77AE082DB970}"/>
                </a:ext>
              </a:extLst>
            </p:cNvPr>
            <p:cNvSpPr/>
            <p:nvPr/>
          </p:nvSpPr>
          <p:spPr>
            <a:xfrm>
              <a:off x="1484424" y="9063182"/>
              <a:ext cx="2632693" cy="335252"/>
            </a:xfrm>
            <a:prstGeom prst="roundRect">
              <a:avLst>
                <a:gd name="adj" fmla="val 50000"/>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88000" tIns="36000" bIns="36000" anchor="ctr"/>
            <a:lstStyle/>
            <a:p>
              <a:pPr defTabSz="493456">
                <a:defRPr/>
              </a:pPr>
              <a:r>
                <a:rPr lang="ja-JP" altLang="en-US" sz="1295" b="1"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     </a:t>
              </a:r>
              <a:r>
                <a:rPr lang="ja-JP" altLang="en-US" sz="1187" b="1" dirty="0">
                  <a:solidFill>
                    <a:schemeClr val="tx1"/>
                  </a:solidFill>
                  <a:latin typeface="UD デジタル 教科書体 NP" panose="02020400000000000000" pitchFamily="18" charset="-128"/>
                  <a:ea typeface="UD デジタル 教科書体 NP" panose="02020400000000000000" pitchFamily="18" charset="-128"/>
                  <a:hlinkClick r:id="rId7">
                    <a:extLst>
                      <a:ext uri="{A12FA001-AC4F-418D-AE19-62706E023703}">
                        <ahyp:hlinkClr xmlns:ahyp="http://schemas.microsoft.com/office/drawing/2018/hyperlinkcolor" val="tx"/>
                      </a:ext>
                    </a:extLst>
                  </a:hlinkClick>
                </a:rPr>
                <a:t>高校生等への修学支援 </a:t>
              </a:r>
              <a:endParaRPr lang="en-US" altLang="ja-JP" sz="1295" b="1" dirty="0">
                <a:solidFill>
                  <a:schemeClr val="tx1"/>
                </a:solidFill>
                <a:latin typeface="UD デジタル 教科書体 NP" panose="02020400000000000000" pitchFamily="18" charset="-128"/>
                <a:ea typeface="UD デジタル 教科書体 NP" panose="02020400000000000000" pitchFamily="18" charset="-128"/>
              </a:endParaRPr>
            </a:p>
          </p:txBody>
        </p:sp>
        <p:sp>
          <p:nvSpPr>
            <p:cNvPr id="109" name="四角形: 角を丸くする 108">
              <a:extLst>
                <a:ext uri="{FF2B5EF4-FFF2-40B4-BE49-F238E27FC236}">
                  <a16:creationId xmlns:a16="http://schemas.microsoft.com/office/drawing/2014/main" id="{476D9CF3-D3CF-A592-91C6-9EA9186A1421}"/>
                </a:ext>
              </a:extLst>
            </p:cNvPr>
            <p:cNvSpPr/>
            <p:nvPr/>
          </p:nvSpPr>
          <p:spPr>
            <a:xfrm>
              <a:off x="3576333" y="9098890"/>
              <a:ext cx="493294" cy="263686"/>
            </a:xfrm>
            <a:prstGeom prst="roundRect">
              <a:avLst>
                <a:gd name="adj" fmla="val 50000"/>
              </a:avLst>
            </a:prstGeom>
            <a:solidFill>
              <a:srgbClr val="006EC0"/>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defTabSz="493456">
                <a:defRPr/>
              </a:pPr>
              <a:r>
                <a:rPr lang="ja-JP" altLang="en-US" sz="1295" dirty="0">
                  <a:solidFill>
                    <a:schemeClr val="bg1"/>
                  </a:solidFill>
                  <a:latin typeface="UD デジタル 教科書体 NP" panose="02020400000000000000" pitchFamily="18" charset="-128"/>
                  <a:ea typeface="UD デジタル 教科書体 NP" panose="02020400000000000000" pitchFamily="18" charset="-128"/>
                </a:rPr>
                <a:t>検索</a:t>
              </a:r>
              <a:endParaRPr lang="en-US" altLang="ja-JP" sz="1295" dirty="0">
                <a:solidFill>
                  <a:schemeClr val="bg1"/>
                </a:solidFill>
                <a:latin typeface="UD デジタル 教科書体 NP" panose="02020400000000000000" pitchFamily="18" charset="-128"/>
                <a:ea typeface="UD デジタル 教科書体 NP" panose="02020400000000000000" pitchFamily="18" charset="-128"/>
              </a:endParaRPr>
            </a:p>
          </p:txBody>
        </p:sp>
      </p:grpSp>
      <p:sp>
        <p:nvSpPr>
          <p:cNvPr id="105" name="テキスト ボックス 104">
            <a:extLst>
              <a:ext uri="{FF2B5EF4-FFF2-40B4-BE49-F238E27FC236}">
                <a16:creationId xmlns:a16="http://schemas.microsoft.com/office/drawing/2014/main" id="{FB97CA13-6A12-450F-69A9-71D5CBC78492}"/>
              </a:ext>
            </a:extLst>
          </p:cNvPr>
          <p:cNvSpPr txBox="1"/>
          <p:nvPr/>
        </p:nvSpPr>
        <p:spPr>
          <a:xfrm>
            <a:off x="135011" y="9723891"/>
            <a:ext cx="6512532" cy="261610"/>
          </a:xfrm>
          <a:prstGeom prst="rect">
            <a:avLst/>
          </a:prstGeom>
          <a:noFill/>
        </p:spPr>
        <p:txBody>
          <a:bodyPr wrap="square" rtlCol="0">
            <a:spAutoFit/>
          </a:bodyPr>
          <a:lstStyle/>
          <a:p>
            <a:pPr defTabSz="493456">
              <a:defRPr/>
            </a:pPr>
            <a:r>
              <a:rPr kumimoji="1" lang="ja-JP" altLang="en-US" sz="11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文部科学省の</a:t>
            </a:r>
            <a:r>
              <a:rPr kumimoji="1" lang="en-US" altLang="ja-JP" sz="11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web</a:t>
            </a:r>
            <a:r>
              <a:rPr kumimoji="1" lang="ja-JP" altLang="en-US" sz="11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サイトには、制度の最新・詳細情報などを掲載しています。</a:t>
            </a:r>
            <a:endParaRPr kumimoji="1" lang="en-US" altLang="ja-JP" sz="11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p:txBody>
      </p:sp>
      <p:pic>
        <p:nvPicPr>
          <p:cNvPr id="106" name="Picture 80" descr="和英ヨコ大">
            <a:extLst>
              <a:ext uri="{FF2B5EF4-FFF2-40B4-BE49-F238E27FC236}">
                <a16:creationId xmlns:a16="http://schemas.microsoft.com/office/drawing/2014/main" id="{65086F0D-6AAC-53B6-13D8-1303E833094F}"/>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38106" y="9988279"/>
            <a:ext cx="2812295" cy="466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 name="図 106" descr="QR コード&#10;&#10;自動的に生成された説明">
            <a:extLst>
              <a:ext uri="{FF2B5EF4-FFF2-40B4-BE49-F238E27FC236}">
                <a16:creationId xmlns:a16="http://schemas.microsoft.com/office/drawing/2014/main" id="{9046AC95-F05A-ABAB-2CE9-F656105F1E6F}"/>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660565" y="9720813"/>
            <a:ext cx="806792" cy="806792"/>
          </a:xfrm>
          <a:prstGeom prst="rect">
            <a:avLst/>
          </a:prstGeom>
        </p:spPr>
      </p:pic>
      <p:pic>
        <p:nvPicPr>
          <p:cNvPr id="110" name="グラフィックス 109">
            <a:extLst>
              <a:ext uri="{FF2B5EF4-FFF2-40B4-BE49-F238E27FC236}">
                <a16:creationId xmlns:a16="http://schemas.microsoft.com/office/drawing/2014/main" id="{84992C87-6BBD-C3B4-8BE7-AF7974E2DE12}"/>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3486486" y="10116643"/>
            <a:ext cx="291806" cy="291806"/>
          </a:xfrm>
          <a:prstGeom prst="rect">
            <a:avLst/>
          </a:prstGeom>
        </p:spPr>
      </p:pic>
      <p:pic>
        <p:nvPicPr>
          <p:cNvPr id="111" name="図 110">
            <a:extLst>
              <a:ext uri="{FF2B5EF4-FFF2-40B4-BE49-F238E27FC236}">
                <a16:creationId xmlns:a16="http://schemas.microsoft.com/office/drawing/2014/main" id="{99900130-2AE0-7216-0B86-243E8D09184E}"/>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359874" y="7297871"/>
            <a:ext cx="663104" cy="758697"/>
          </a:xfrm>
          <a:prstGeom prst="rect">
            <a:avLst/>
          </a:prstGeom>
        </p:spPr>
      </p:pic>
      <p:sp>
        <p:nvSpPr>
          <p:cNvPr id="5" name="テキスト ボックス 4">
            <a:extLst>
              <a:ext uri="{FF2B5EF4-FFF2-40B4-BE49-F238E27FC236}">
                <a16:creationId xmlns:a16="http://schemas.microsoft.com/office/drawing/2014/main" id="{2FF222FB-61B5-0A06-B00A-F1A48F394D65}"/>
              </a:ext>
            </a:extLst>
          </p:cNvPr>
          <p:cNvSpPr txBox="1"/>
          <p:nvPr/>
        </p:nvSpPr>
        <p:spPr>
          <a:xfrm>
            <a:off x="3334180" y="10424306"/>
            <a:ext cx="4142105" cy="276999"/>
          </a:xfrm>
          <a:prstGeom prst="rect">
            <a:avLst/>
          </a:prstGeom>
          <a:noFill/>
        </p:spPr>
        <p:txBody>
          <a:bodyPr wrap="square">
            <a:spAutoFit/>
          </a:bodyPr>
          <a:lstStyle/>
          <a:p>
            <a:r>
              <a:rPr lang="en-US" altLang="ja-JP" sz="1200" dirty="0">
                <a:hlinkClick r:id="rId7"/>
              </a:rPr>
              <a:t>https://www.mext.go.jp/a_menu/shotou/mushouka/index.htm</a:t>
            </a:r>
            <a:endParaRPr lang="ja-JP" altLang="en-US" sz="1200" dirty="0"/>
          </a:p>
        </p:txBody>
      </p:sp>
    </p:spTree>
    <p:extLst>
      <p:ext uri="{BB962C8B-B14F-4D97-AF65-F5344CB8AC3E}">
        <p14:creationId xmlns:p14="http://schemas.microsoft.com/office/powerpoint/2010/main" val="254722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B70B0E-A94E-452A-1F31-67EE78F838B2}"/>
            </a:ext>
          </a:extLst>
        </p:cNvPr>
        <p:cNvGrpSpPr/>
        <p:nvPr/>
      </p:nvGrpSpPr>
      <p:grpSpPr>
        <a:xfrm>
          <a:off x="0" y="0"/>
          <a:ext cx="0" cy="0"/>
          <a:chOff x="0" y="0"/>
          <a:chExt cx="0" cy="0"/>
        </a:xfrm>
      </p:grpSpPr>
      <p:sp>
        <p:nvSpPr>
          <p:cNvPr id="58" name="テキスト ボックス 57">
            <a:extLst>
              <a:ext uri="{FF2B5EF4-FFF2-40B4-BE49-F238E27FC236}">
                <a16:creationId xmlns:a16="http://schemas.microsoft.com/office/drawing/2014/main" id="{8FB2C532-6FC4-48DB-6A03-1BB6E381C6DA}"/>
              </a:ext>
            </a:extLst>
          </p:cNvPr>
          <p:cNvSpPr txBox="1"/>
          <p:nvPr/>
        </p:nvSpPr>
        <p:spPr>
          <a:xfrm>
            <a:off x="165437" y="2994669"/>
            <a:ext cx="7228800" cy="5655492"/>
          </a:xfrm>
          <a:prstGeom prst="rect">
            <a:avLst/>
          </a:prstGeom>
          <a:noFill/>
          <a:ln w="19050">
            <a:solidFill>
              <a:srgbClr val="FF9933"/>
            </a:solidFill>
            <a:prstDash val="solid"/>
          </a:ln>
        </p:spPr>
        <p:txBody>
          <a:bodyPr wrap="square" tIns="108000" bIns="108000" rtlCol="0" anchor="t" anchorCtr="0">
            <a:noAutofit/>
          </a:bodyPr>
          <a:lstStyle/>
          <a:p>
            <a:endParaRPr kumimoji="1" lang="en-US" altLang="ja-JP" sz="1100" dirty="0">
              <a:latin typeface="メイリオ" panose="020B0604030504040204" pitchFamily="50" charset="-128"/>
              <a:ea typeface="メイリオ" panose="020B0604030504040204" pitchFamily="50" charset="-128"/>
            </a:endParaRPr>
          </a:p>
        </p:txBody>
      </p:sp>
      <p:sp>
        <p:nvSpPr>
          <p:cNvPr id="3" name="正方形/長方形 2">
            <a:extLst>
              <a:ext uri="{FF2B5EF4-FFF2-40B4-BE49-F238E27FC236}">
                <a16:creationId xmlns:a16="http://schemas.microsoft.com/office/drawing/2014/main" id="{B1DC8CF7-5DFB-D0C0-0BDA-15FC87FD4949}"/>
              </a:ext>
            </a:extLst>
          </p:cNvPr>
          <p:cNvSpPr/>
          <p:nvPr/>
        </p:nvSpPr>
        <p:spPr>
          <a:xfrm>
            <a:off x="165437" y="181433"/>
            <a:ext cx="7228800" cy="860498"/>
          </a:xfrm>
          <a:prstGeom prst="rect">
            <a:avLst/>
          </a:prstGeom>
          <a:solidFill>
            <a:srgbClr val="00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latin typeface="メイリオ" panose="020B0604030504040204" pitchFamily="50" charset="-128"/>
              <a:ea typeface="メイリオ" panose="020B0604030504040204" pitchFamily="50" charset="-128"/>
            </a:endParaRPr>
          </a:p>
        </p:txBody>
      </p:sp>
      <p:sp>
        <p:nvSpPr>
          <p:cNvPr id="12" name="角丸四角形 1">
            <a:extLst>
              <a:ext uri="{FF2B5EF4-FFF2-40B4-BE49-F238E27FC236}">
                <a16:creationId xmlns:a16="http://schemas.microsoft.com/office/drawing/2014/main" id="{2610AE6D-4396-AA27-F3D9-1575B34DA9BD}"/>
              </a:ext>
            </a:extLst>
          </p:cNvPr>
          <p:cNvSpPr/>
          <p:nvPr/>
        </p:nvSpPr>
        <p:spPr>
          <a:xfrm>
            <a:off x="49738" y="235935"/>
            <a:ext cx="7559676" cy="696038"/>
          </a:xfrm>
          <a:prstGeom prst="roundRect">
            <a:avLst>
              <a:gd name="adj" fmla="val 11906"/>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36000" bIns="0" rtlCol="0" anchor="ctr">
            <a:spAutoFit/>
          </a:bodyPr>
          <a:lstStyle/>
          <a:p>
            <a:pPr algn="ctr"/>
            <a:r>
              <a:rPr kumimoji="1" lang="ja-JP" altLang="en-US" sz="4000" b="1" dirty="0">
                <a:solidFill>
                  <a:schemeClr val="bg1"/>
                </a:solidFill>
                <a:latin typeface="UD デジタル 教科書体 NP" panose="02020400000000000000" pitchFamily="18" charset="-128"/>
                <a:ea typeface="UD デジタル 教科書体 NP" panose="02020400000000000000" pitchFamily="18" charset="-128"/>
              </a:rPr>
              <a:t>高等学校等就学支援金</a:t>
            </a:r>
            <a:endParaRPr kumimoji="1" lang="ja-JP" altLang="en-US" sz="1200" b="1" dirty="0">
              <a:solidFill>
                <a:schemeClr val="bg1"/>
              </a:solidFill>
              <a:latin typeface="UD デジタル 教科書体 NP" panose="02020400000000000000" pitchFamily="18" charset="-128"/>
              <a:ea typeface="UD デジタル 教科書体 NP" panose="02020400000000000000" pitchFamily="18" charset="-128"/>
            </a:endParaRPr>
          </a:p>
        </p:txBody>
      </p:sp>
      <p:sp>
        <p:nvSpPr>
          <p:cNvPr id="9" name="角丸四角形 1">
            <a:extLst>
              <a:ext uri="{FF2B5EF4-FFF2-40B4-BE49-F238E27FC236}">
                <a16:creationId xmlns:a16="http://schemas.microsoft.com/office/drawing/2014/main" id="{0523EA5D-2EDB-6255-5129-6ED2E4038FE3}"/>
              </a:ext>
            </a:extLst>
          </p:cNvPr>
          <p:cNvSpPr/>
          <p:nvPr/>
        </p:nvSpPr>
        <p:spPr>
          <a:xfrm>
            <a:off x="4205138" y="821540"/>
            <a:ext cx="3241896" cy="203119"/>
          </a:xfrm>
          <a:prstGeom prst="roundRect">
            <a:avLst>
              <a:gd name="adj" fmla="val 11906"/>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tIns="36000" bIns="0" rtlCol="0" anchor="ctr">
            <a:spAutoFit/>
          </a:bodyPr>
          <a:lstStyle/>
          <a:p>
            <a:pPr algn="r"/>
            <a:r>
              <a:rPr kumimoji="1" lang="en-US" altLang="ja-JP" sz="1000" dirty="0">
                <a:solidFill>
                  <a:schemeClr val="bg1"/>
                </a:solidFill>
                <a:latin typeface="UD デジタル 教科書体 NP" panose="02020400000000000000" pitchFamily="18" charset="-128"/>
                <a:ea typeface="UD デジタル 教科書体 NP" panose="02020400000000000000" pitchFamily="18" charset="-128"/>
              </a:rPr>
              <a:t>※</a:t>
            </a:r>
            <a:r>
              <a:rPr kumimoji="1" lang="ja-JP" altLang="en-US" sz="1000" dirty="0">
                <a:solidFill>
                  <a:schemeClr val="bg1"/>
                </a:solidFill>
                <a:latin typeface="UD デジタル 教科書体 NP" panose="02020400000000000000" pitchFamily="18" charset="-128"/>
                <a:ea typeface="UD デジタル 教科書体 NP" panose="02020400000000000000" pitchFamily="18" charset="-128"/>
              </a:rPr>
              <a:t>令和６年度までの手続きや支援内容と同じです。</a:t>
            </a:r>
          </a:p>
        </p:txBody>
      </p:sp>
      <p:grpSp>
        <p:nvGrpSpPr>
          <p:cNvPr id="16" name="グループ化 15">
            <a:extLst>
              <a:ext uri="{FF2B5EF4-FFF2-40B4-BE49-F238E27FC236}">
                <a16:creationId xmlns:a16="http://schemas.microsoft.com/office/drawing/2014/main" id="{C33052A7-0C70-EEF3-96C0-B738B225F0F4}"/>
              </a:ext>
            </a:extLst>
          </p:cNvPr>
          <p:cNvGrpSpPr/>
          <p:nvPr/>
        </p:nvGrpSpPr>
        <p:grpSpPr>
          <a:xfrm>
            <a:off x="165437" y="1068983"/>
            <a:ext cx="7326452" cy="1866705"/>
            <a:chOff x="165437" y="1148493"/>
            <a:chExt cx="7326452" cy="1866705"/>
          </a:xfrm>
        </p:grpSpPr>
        <p:sp>
          <p:nvSpPr>
            <p:cNvPr id="52" name="テキスト ボックス 51">
              <a:extLst>
                <a:ext uri="{FF2B5EF4-FFF2-40B4-BE49-F238E27FC236}">
                  <a16:creationId xmlns:a16="http://schemas.microsoft.com/office/drawing/2014/main" id="{B1311AEA-690A-4066-1DC2-76ADE6C92C65}"/>
                </a:ext>
              </a:extLst>
            </p:cNvPr>
            <p:cNvSpPr txBox="1"/>
            <p:nvPr/>
          </p:nvSpPr>
          <p:spPr>
            <a:xfrm>
              <a:off x="165437" y="1148493"/>
              <a:ext cx="7228800" cy="1866705"/>
            </a:xfrm>
            <a:prstGeom prst="rect">
              <a:avLst/>
            </a:prstGeom>
            <a:noFill/>
            <a:ln w="19050">
              <a:solidFill>
                <a:srgbClr val="FF9933"/>
              </a:solidFill>
              <a:prstDash val="solid"/>
            </a:ln>
          </p:spPr>
          <p:txBody>
            <a:bodyPr wrap="square" tIns="108000" bIns="108000" rtlCol="0" anchor="t" anchorCtr="0">
              <a:noAutofit/>
            </a:bodyPr>
            <a:lstStyle/>
            <a:p>
              <a:endParaRPr kumimoji="1" lang="en-US" altLang="ja-JP" sz="1100" dirty="0">
                <a:latin typeface="メイリオ" panose="020B0604030504040204" pitchFamily="50" charset="-128"/>
                <a:ea typeface="メイリオ" panose="020B0604030504040204" pitchFamily="50" charset="-128"/>
              </a:endParaRPr>
            </a:p>
          </p:txBody>
        </p:sp>
        <p:sp>
          <p:nvSpPr>
            <p:cNvPr id="11" name="四角形: 角を丸くする 10">
              <a:extLst>
                <a:ext uri="{FF2B5EF4-FFF2-40B4-BE49-F238E27FC236}">
                  <a16:creationId xmlns:a16="http://schemas.microsoft.com/office/drawing/2014/main" id="{38164358-9A04-7FA5-B6D9-B552E7D327F4}"/>
                </a:ext>
              </a:extLst>
            </p:cNvPr>
            <p:cNvSpPr/>
            <p:nvPr/>
          </p:nvSpPr>
          <p:spPr>
            <a:xfrm>
              <a:off x="260432" y="1196004"/>
              <a:ext cx="7028036" cy="354371"/>
            </a:xfrm>
            <a:prstGeom prst="roundRect">
              <a:avLst>
                <a:gd name="adj" fmla="val 0"/>
              </a:avLst>
            </a:prstGeom>
            <a:solidFill>
              <a:srgbClr val="FFAD75"/>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lvl="0" algn="ctr">
                <a:defRPr/>
              </a:pPr>
              <a:r>
                <a:rPr kumimoji="1" lang="ja-JP" altLang="en-US" sz="1600" b="1" dirty="0">
                  <a:solidFill>
                    <a:schemeClr val="bg1"/>
                  </a:solidFill>
                  <a:latin typeface="UD デジタル 教科書体 NP" panose="02020400000000000000" pitchFamily="18" charset="-128"/>
                  <a:ea typeface="UD デジタル 教科書体 NP" panose="02020400000000000000" pitchFamily="18" charset="-128"/>
                </a:rPr>
                <a:t>お申し込みについて</a:t>
              </a:r>
            </a:p>
          </p:txBody>
        </p:sp>
        <p:pic>
          <p:nvPicPr>
            <p:cNvPr id="21" name="グラフィックス 20">
              <a:extLst>
                <a:ext uri="{FF2B5EF4-FFF2-40B4-BE49-F238E27FC236}">
                  <a16:creationId xmlns:a16="http://schemas.microsoft.com/office/drawing/2014/main" id="{33FAAD66-A183-79A8-BEE9-E90B7FC8CEA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474381" y="1265599"/>
              <a:ext cx="302397" cy="302397"/>
            </a:xfrm>
            <a:prstGeom prst="rect">
              <a:avLst/>
            </a:prstGeom>
          </p:spPr>
        </p:pic>
        <p:sp>
          <p:nvSpPr>
            <p:cNvPr id="36" name="四角形: 角を丸くする 35">
              <a:extLst>
                <a:ext uri="{FF2B5EF4-FFF2-40B4-BE49-F238E27FC236}">
                  <a16:creationId xmlns:a16="http://schemas.microsoft.com/office/drawing/2014/main" id="{71951C1B-6AFA-392B-60E4-4CDA6DE46418}"/>
                </a:ext>
              </a:extLst>
            </p:cNvPr>
            <p:cNvSpPr/>
            <p:nvPr/>
          </p:nvSpPr>
          <p:spPr>
            <a:xfrm>
              <a:off x="263089" y="1588043"/>
              <a:ext cx="7025373" cy="475285"/>
            </a:xfrm>
            <a:prstGeom prst="roundRect">
              <a:avLst>
                <a:gd name="adj" fmla="val 0"/>
              </a:avLst>
            </a:prstGeom>
            <a:solidFill>
              <a:srgbClr val="FFF1E7"/>
            </a:solidFill>
            <a:ln>
              <a:solidFill>
                <a:srgbClr val="FFF1E7"/>
              </a:solid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lvl="0">
                <a:defRPr/>
              </a:pPr>
              <a:r>
                <a:rPr kumimoji="1" lang="ja-JP" altLang="en-US" sz="1400" b="1" dirty="0">
                  <a:solidFill>
                    <a:srgbClr val="0099FF"/>
                  </a:solidFill>
                  <a:latin typeface="UD デジタル 教科書体 NP" panose="02020400000000000000" pitchFamily="18" charset="-128"/>
                  <a:ea typeface="UD デジタル 教科書体 NP" panose="02020400000000000000" pitchFamily="18" charset="-128"/>
                </a:rPr>
                <a:t>新入生</a:t>
              </a:r>
              <a:r>
                <a:rPr kumimoji="1" lang="ja-JP" altLang="en-US" sz="1100" b="1"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の皆さん</a:t>
              </a:r>
              <a:endParaRPr kumimoji="1" lang="en-US" altLang="ja-JP" sz="11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p:txBody>
        </p:sp>
        <p:sp>
          <p:nvSpPr>
            <p:cNvPr id="37" name="四角形: 角を丸くする 36">
              <a:extLst>
                <a:ext uri="{FF2B5EF4-FFF2-40B4-BE49-F238E27FC236}">
                  <a16:creationId xmlns:a16="http://schemas.microsoft.com/office/drawing/2014/main" id="{29399BC3-B668-6F9A-5BF8-A5A76AD1B091}"/>
                </a:ext>
              </a:extLst>
            </p:cNvPr>
            <p:cNvSpPr/>
            <p:nvPr/>
          </p:nvSpPr>
          <p:spPr>
            <a:xfrm>
              <a:off x="263089" y="2138933"/>
              <a:ext cx="7025373" cy="475285"/>
            </a:xfrm>
            <a:prstGeom prst="roundRect">
              <a:avLst>
                <a:gd name="adj" fmla="val 0"/>
              </a:avLst>
            </a:prstGeom>
            <a:solidFill>
              <a:srgbClr val="FFF1E7"/>
            </a:solidFill>
            <a:ln>
              <a:solidFill>
                <a:srgbClr val="FFF1E7"/>
              </a:solid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lvl="0">
                <a:defRPr/>
              </a:pPr>
              <a:r>
                <a:rPr kumimoji="1" lang="ja-JP" altLang="en-US" sz="1400" b="1" dirty="0">
                  <a:solidFill>
                    <a:srgbClr val="0099FF"/>
                  </a:solidFill>
                  <a:latin typeface="UD デジタル 教科書体 NP" panose="02020400000000000000" pitchFamily="18" charset="-128"/>
                  <a:ea typeface="UD デジタル 教科書体 NP" panose="02020400000000000000" pitchFamily="18" charset="-128"/>
                </a:rPr>
                <a:t>在校生</a:t>
              </a:r>
              <a:r>
                <a:rPr kumimoji="1" lang="ja-JP" altLang="en-US" sz="1100" b="1"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の皆さん</a:t>
              </a:r>
              <a:endParaRPr kumimoji="1" lang="en-US" altLang="ja-JP" sz="11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p:txBody>
        </p:sp>
        <p:cxnSp>
          <p:nvCxnSpPr>
            <p:cNvPr id="40" name="直線コネクタ 39">
              <a:extLst>
                <a:ext uri="{FF2B5EF4-FFF2-40B4-BE49-F238E27FC236}">
                  <a16:creationId xmlns:a16="http://schemas.microsoft.com/office/drawing/2014/main" id="{86A3E9DB-0226-ED1D-FD13-E2A3F0128E3A}"/>
                </a:ext>
              </a:extLst>
            </p:cNvPr>
            <p:cNvCxnSpPr>
              <a:cxnSpLocks/>
            </p:cNvCxnSpPr>
            <p:nvPr/>
          </p:nvCxnSpPr>
          <p:spPr>
            <a:xfrm>
              <a:off x="1663570" y="1645685"/>
              <a:ext cx="0" cy="36000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41" name="直線コネクタ 40">
              <a:extLst>
                <a:ext uri="{FF2B5EF4-FFF2-40B4-BE49-F238E27FC236}">
                  <a16:creationId xmlns:a16="http://schemas.microsoft.com/office/drawing/2014/main" id="{9061196D-75EA-794C-0797-3D26E29ABFCE}"/>
                </a:ext>
              </a:extLst>
            </p:cNvPr>
            <p:cNvCxnSpPr>
              <a:cxnSpLocks/>
            </p:cNvCxnSpPr>
            <p:nvPr/>
          </p:nvCxnSpPr>
          <p:spPr>
            <a:xfrm>
              <a:off x="1663570" y="2196575"/>
              <a:ext cx="0" cy="36000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nvGrpSpPr>
            <p:cNvPr id="46" name="グループ化 45">
              <a:extLst>
                <a:ext uri="{FF2B5EF4-FFF2-40B4-BE49-F238E27FC236}">
                  <a16:creationId xmlns:a16="http://schemas.microsoft.com/office/drawing/2014/main" id="{98DB4526-5EDE-6CDC-727A-0FEB7E2473D8}"/>
                </a:ext>
              </a:extLst>
            </p:cNvPr>
            <p:cNvGrpSpPr/>
            <p:nvPr/>
          </p:nvGrpSpPr>
          <p:grpSpPr>
            <a:xfrm>
              <a:off x="1808607" y="1633815"/>
              <a:ext cx="5683282" cy="408031"/>
              <a:chOff x="2811341" y="722291"/>
              <a:chExt cx="5683282" cy="408031"/>
            </a:xfrm>
          </p:grpSpPr>
          <p:sp>
            <p:nvSpPr>
              <p:cNvPr id="48" name="角丸四角形 31">
                <a:extLst>
                  <a:ext uri="{FF2B5EF4-FFF2-40B4-BE49-F238E27FC236}">
                    <a16:creationId xmlns:a16="http://schemas.microsoft.com/office/drawing/2014/main" id="{3EF8D382-B181-39C9-42FB-BD9E01A2C969}"/>
                  </a:ext>
                </a:extLst>
              </p:cNvPr>
              <p:cNvSpPr/>
              <p:nvPr/>
            </p:nvSpPr>
            <p:spPr>
              <a:xfrm>
                <a:off x="3922061" y="730408"/>
                <a:ext cx="4572562" cy="199345"/>
              </a:xfrm>
              <a:prstGeom prst="round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pPr>
                  <a:lnSpc>
                    <a:spcPct val="110000"/>
                  </a:lnSpc>
                </a:pPr>
                <a:r>
                  <a:rPr lang="ja-JP" altLang="en-US" sz="11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手続きが必要な時期に学校から案内があります。</a:t>
                </a:r>
                <a:endParaRPr lang="en-US" altLang="ja-JP" sz="11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p:txBody>
          </p:sp>
          <p:sp>
            <p:nvSpPr>
              <p:cNvPr id="49" name="角丸四角形 31">
                <a:extLst>
                  <a:ext uri="{FF2B5EF4-FFF2-40B4-BE49-F238E27FC236}">
                    <a16:creationId xmlns:a16="http://schemas.microsoft.com/office/drawing/2014/main" id="{E1DAC552-AA93-AA27-044E-C04DC84198AB}"/>
                  </a:ext>
                </a:extLst>
              </p:cNvPr>
              <p:cNvSpPr/>
              <p:nvPr/>
            </p:nvSpPr>
            <p:spPr>
              <a:xfrm>
                <a:off x="2811341" y="722291"/>
                <a:ext cx="1090900" cy="188858"/>
              </a:xfrm>
              <a:prstGeom prst="roundRect">
                <a:avLst>
                  <a:gd name="adj" fmla="val 20056"/>
                </a:avLst>
              </a:prstGeom>
              <a:solidFill>
                <a:srgbClr val="FF66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square" lIns="0" tIns="36000" rIns="0" bIns="36000" rtlCol="0" anchor="ctr" anchorCtr="0">
                <a:noAutofit/>
              </a:bodyPr>
              <a:lstStyle/>
              <a:p>
                <a:pPr algn="ctr">
                  <a:lnSpc>
                    <a:spcPct val="110000"/>
                  </a:lnSpc>
                </a:pPr>
                <a:r>
                  <a:rPr lang="ja-JP" altLang="en-US" sz="1000" b="1" dirty="0">
                    <a:solidFill>
                      <a:schemeClr val="bg1"/>
                    </a:solidFill>
                    <a:latin typeface="UD デジタル 教科書体 NP" panose="02020400000000000000" pitchFamily="18" charset="-128"/>
                    <a:ea typeface="UD デジタル 教科書体 NP" panose="02020400000000000000" pitchFamily="18" charset="-128"/>
                  </a:rPr>
                  <a:t>入学時の４月など</a:t>
                </a:r>
                <a:endParaRPr kumimoji="1" lang="ja-JP" altLang="en-US" sz="1000" dirty="0">
                  <a:solidFill>
                    <a:schemeClr val="bg1"/>
                  </a:solidFill>
                  <a:latin typeface="UD デジタル 教科書体 NP" panose="02020400000000000000" pitchFamily="18" charset="-128"/>
                  <a:ea typeface="UD デジタル 教科書体 NP" panose="02020400000000000000" pitchFamily="18" charset="-128"/>
                </a:endParaRPr>
              </a:p>
            </p:txBody>
          </p:sp>
          <p:sp>
            <p:nvSpPr>
              <p:cNvPr id="13" name="角丸四角形 31">
                <a:extLst>
                  <a:ext uri="{FF2B5EF4-FFF2-40B4-BE49-F238E27FC236}">
                    <a16:creationId xmlns:a16="http://schemas.microsoft.com/office/drawing/2014/main" id="{48D18CF9-C477-86FB-422F-C827555DE1F3}"/>
                  </a:ext>
                </a:extLst>
              </p:cNvPr>
              <p:cNvSpPr/>
              <p:nvPr/>
            </p:nvSpPr>
            <p:spPr>
              <a:xfrm>
                <a:off x="2815870" y="930977"/>
                <a:ext cx="4572562" cy="199345"/>
              </a:xfrm>
              <a:prstGeom prst="round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pPr>
                  <a:lnSpc>
                    <a:spcPct val="110000"/>
                  </a:lnSpc>
                </a:pPr>
                <a:r>
                  <a:rPr lang="ja-JP" altLang="en-US" sz="11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必ず確認してください。</a:t>
                </a:r>
                <a:endParaRPr lang="en-US" altLang="ja-JP" sz="11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p:txBody>
          </p:sp>
        </p:grpSp>
        <p:grpSp>
          <p:nvGrpSpPr>
            <p:cNvPr id="51" name="グループ化 50">
              <a:extLst>
                <a:ext uri="{FF2B5EF4-FFF2-40B4-BE49-F238E27FC236}">
                  <a16:creationId xmlns:a16="http://schemas.microsoft.com/office/drawing/2014/main" id="{00D4CAF4-0454-205C-15F9-B066C5EC593F}"/>
                </a:ext>
              </a:extLst>
            </p:cNvPr>
            <p:cNvGrpSpPr/>
            <p:nvPr/>
          </p:nvGrpSpPr>
          <p:grpSpPr>
            <a:xfrm>
              <a:off x="1808606" y="2278388"/>
              <a:ext cx="4154015" cy="207462"/>
              <a:chOff x="2811340" y="722291"/>
              <a:chExt cx="4154015" cy="207462"/>
            </a:xfrm>
          </p:grpSpPr>
          <p:sp>
            <p:nvSpPr>
              <p:cNvPr id="53" name="角丸四角形 31">
                <a:extLst>
                  <a:ext uri="{FF2B5EF4-FFF2-40B4-BE49-F238E27FC236}">
                    <a16:creationId xmlns:a16="http://schemas.microsoft.com/office/drawing/2014/main" id="{C81DC90E-B213-EEE5-C681-5F7490CFD61F}"/>
                  </a:ext>
                </a:extLst>
              </p:cNvPr>
              <p:cNvSpPr/>
              <p:nvPr/>
            </p:nvSpPr>
            <p:spPr>
              <a:xfrm>
                <a:off x="5333799" y="730408"/>
                <a:ext cx="1631556" cy="199345"/>
              </a:xfrm>
              <a:prstGeom prst="round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pPr algn="just">
                  <a:lnSpc>
                    <a:spcPct val="110000"/>
                  </a:lnSpc>
                </a:pPr>
                <a:r>
                  <a:rPr lang="ja-JP" altLang="en-US" sz="11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学校から案内があります。</a:t>
                </a:r>
                <a:endParaRPr lang="en-US" altLang="ja-JP" sz="11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p:txBody>
          </p:sp>
          <p:sp>
            <p:nvSpPr>
              <p:cNvPr id="55" name="角丸四角形 31">
                <a:extLst>
                  <a:ext uri="{FF2B5EF4-FFF2-40B4-BE49-F238E27FC236}">
                    <a16:creationId xmlns:a16="http://schemas.microsoft.com/office/drawing/2014/main" id="{8F4F9E76-8A43-2F68-F842-142C421B6E23}"/>
                  </a:ext>
                </a:extLst>
              </p:cNvPr>
              <p:cNvSpPr/>
              <p:nvPr/>
            </p:nvSpPr>
            <p:spPr>
              <a:xfrm>
                <a:off x="2811340" y="722291"/>
                <a:ext cx="2502305" cy="188858"/>
              </a:xfrm>
              <a:prstGeom prst="roundRect">
                <a:avLst>
                  <a:gd name="adj" fmla="val 20056"/>
                </a:avLst>
              </a:prstGeom>
              <a:solidFill>
                <a:srgbClr val="FF66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square" lIns="0" tIns="36000" rIns="0" bIns="36000" rtlCol="0" anchor="ctr" anchorCtr="0">
                <a:noAutofit/>
              </a:bodyPr>
              <a:lstStyle/>
              <a:p>
                <a:pPr algn="ctr">
                  <a:lnSpc>
                    <a:spcPct val="110000"/>
                  </a:lnSpc>
                </a:pPr>
                <a:r>
                  <a:rPr lang="ja-JP" altLang="en-US" sz="1000" b="1" dirty="0">
                    <a:solidFill>
                      <a:schemeClr val="bg1"/>
                    </a:solidFill>
                    <a:latin typeface="UD デジタル 教科書体 NP" panose="02020400000000000000" pitchFamily="18" charset="-128"/>
                    <a:ea typeface="UD デジタル 教科書体 NP" panose="02020400000000000000" pitchFamily="18" charset="-128"/>
                  </a:rPr>
                  <a:t>収入状況の届出が必要となる</a:t>
                </a:r>
                <a:r>
                  <a:rPr lang="en-US" altLang="ja-JP" sz="1000" b="1" dirty="0">
                    <a:solidFill>
                      <a:schemeClr val="bg1"/>
                    </a:solidFill>
                    <a:latin typeface="UD デジタル 教科書体 NP" panose="02020400000000000000" pitchFamily="18" charset="-128"/>
                    <a:ea typeface="UD デジタル 教科書体 NP" panose="02020400000000000000" pitchFamily="18" charset="-128"/>
                  </a:rPr>
                  <a:t>7</a:t>
                </a:r>
                <a:r>
                  <a:rPr lang="ja-JP" altLang="en-US" sz="1000" b="1" dirty="0">
                    <a:solidFill>
                      <a:schemeClr val="bg1"/>
                    </a:solidFill>
                    <a:latin typeface="UD デジタル 教科書体 NP" panose="02020400000000000000" pitchFamily="18" charset="-128"/>
                    <a:ea typeface="UD デジタル 教科書体 NP" panose="02020400000000000000" pitchFamily="18" charset="-128"/>
                  </a:rPr>
                  <a:t>月頃までに</a:t>
                </a:r>
                <a:endParaRPr kumimoji="1" lang="ja-JP" altLang="en-US" sz="1000" dirty="0">
                  <a:solidFill>
                    <a:schemeClr val="bg1"/>
                  </a:solidFill>
                  <a:latin typeface="UD デジタル 教科書体 NP" panose="02020400000000000000" pitchFamily="18" charset="-128"/>
                  <a:ea typeface="UD デジタル 教科書体 NP" panose="02020400000000000000" pitchFamily="18" charset="-128"/>
                </a:endParaRPr>
              </a:p>
            </p:txBody>
          </p:sp>
        </p:grpSp>
        <p:sp>
          <p:nvSpPr>
            <p:cNvPr id="57" name="角丸四角形 31">
              <a:extLst>
                <a:ext uri="{FF2B5EF4-FFF2-40B4-BE49-F238E27FC236}">
                  <a16:creationId xmlns:a16="http://schemas.microsoft.com/office/drawing/2014/main" id="{346AA0CD-A83D-D3F0-10A0-214A8529C1A1}"/>
                </a:ext>
              </a:extLst>
            </p:cNvPr>
            <p:cNvSpPr/>
            <p:nvPr/>
          </p:nvSpPr>
          <p:spPr>
            <a:xfrm>
              <a:off x="402940" y="2651516"/>
              <a:ext cx="6106378" cy="331652"/>
            </a:xfrm>
            <a:prstGeom prst="round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pPr marL="177800" indent="-177800">
                <a:lnSpc>
                  <a:spcPct val="110000"/>
                </a:lnSpc>
                <a:buFont typeface="游ゴシック" panose="020B0400000000000000" pitchFamily="50" charset="-128"/>
                <a:buChar char="※"/>
              </a:pPr>
              <a:r>
                <a:rPr kumimoji="1" lang="ja-JP" altLang="en-US"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原則として、</a:t>
              </a:r>
              <a:r>
                <a:rPr kumimoji="1" lang="ja-JP" altLang="en-US" sz="900" b="1" dirty="0">
                  <a:solidFill>
                    <a:srgbClr val="FF6600"/>
                  </a:solidFill>
                  <a:latin typeface="UD デジタル 教科書体 NP" panose="02020400000000000000" pitchFamily="18" charset="-128"/>
                  <a:ea typeface="UD デジタル 教科書体 NP" panose="02020400000000000000" pitchFamily="18" charset="-128"/>
                </a:rPr>
                <a:t>オンラインで申請</a:t>
              </a:r>
              <a:r>
                <a:rPr kumimoji="1" lang="ja-JP" altLang="en-US"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します。また、</a:t>
              </a:r>
              <a:r>
                <a:rPr kumimoji="1" lang="ja-JP" altLang="en-US" sz="900" b="1" dirty="0">
                  <a:solidFill>
                    <a:srgbClr val="FF6600"/>
                  </a:solidFill>
                  <a:latin typeface="UD デジタル 教科書体 NP" panose="02020400000000000000" pitchFamily="18" charset="-128"/>
                  <a:ea typeface="UD デジタル 教科書体 NP" panose="02020400000000000000" pitchFamily="18" charset="-128"/>
                </a:rPr>
                <a:t>マイナンバーを利用</a:t>
              </a:r>
              <a:r>
                <a:rPr kumimoji="1" lang="ja-JP" altLang="en-US"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することで手続が簡単になります。</a:t>
              </a:r>
              <a:br>
                <a:rPr kumimoji="1" lang="en-US" altLang="ja-JP"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br>
              <a:r>
                <a:rPr kumimoji="1" lang="ja-JP" altLang="en-US"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　（都道府県ごとに申請方法が異なるので、学校からの案内に従って申請してください。）</a:t>
              </a:r>
            </a:p>
          </p:txBody>
        </p:sp>
      </p:grpSp>
      <p:sp>
        <p:nvSpPr>
          <p:cNvPr id="59" name="四角形: 角を丸くする 58">
            <a:extLst>
              <a:ext uri="{FF2B5EF4-FFF2-40B4-BE49-F238E27FC236}">
                <a16:creationId xmlns:a16="http://schemas.microsoft.com/office/drawing/2014/main" id="{941E5510-9584-C733-715B-787B23A16F63}"/>
              </a:ext>
            </a:extLst>
          </p:cNvPr>
          <p:cNvSpPr/>
          <p:nvPr/>
        </p:nvSpPr>
        <p:spPr>
          <a:xfrm>
            <a:off x="260432" y="3070312"/>
            <a:ext cx="7028036" cy="354371"/>
          </a:xfrm>
          <a:prstGeom prst="roundRect">
            <a:avLst>
              <a:gd name="adj" fmla="val 0"/>
            </a:avLst>
          </a:prstGeom>
          <a:solidFill>
            <a:srgbClr val="FFAD75"/>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lvl="0" algn="ctr">
              <a:defRPr/>
            </a:pPr>
            <a:r>
              <a:rPr kumimoji="1" lang="ja-JP" altLang="en-US" sz="1600" b="1" dirty="0">
                <a:solidFill>
                  <a:schemeClr val="bg1"/>
                </a:solidFill>
                <a:latin typeface="UD デジタル 教科書体 NP" panose="02020400000000000000" pitchFamily="18" charset="-128"/>
                <a:ea typeface="UD デジタル 教科書体 NP" panose="02020400000000000000" pitchFamily="18" charset="-128"/>
              </a:rPr>
              <a:t>対象となる方の判定基準について</a:t>
            </a:r>
          </a:p>
        </p:txBody>
      </p:sp>
      <p:pic>
        <p:nvPicPr>
          <p:cNvPr id="61" name="グラフィックス 60">
            <a:extLst>
              <a:ext uri="{FF2B5EF4-FFF2-40B4-BE49-F238E27FC236}">
                <a16:creationId xmlns:a16="http://schemas.microsoft.com/office/drawing/2014/main" id="{B70728E1-2C65-9C59-AC7B-5E2D225E935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849086" y="3035234"/>
            <a:ext cx="394862" cy="394862"/>
          </a:xfrm>
          <a:prstGeom prst="rect">
            <a:avLst/>
          </a:prstGeom>
        </p:spPr>
      </p:pic>
      <p:sp>
        <p:nvSpPr>
          <p:cNvPr id="62" name="テキスト ボックス 61">
            <a:extLst>
              <a:ext uri="{FF2B5EF4-FFF2-40B4-BE49-F238E27FC236}">
                <a16:creationId xmlns:a16="http://schemas.microsoft.com/office/drawing/2014/main" id="{C85870F6-01C9-221B-8700-633DF4BF4B91}"/>
              </a:ext>
            </a:extLst>
          </p:cNvPr>
          <p:cNvSpPr txBox="1"/>
          <p:nvPr/>
        </p:nvSpPr>
        <p:spPr>
          <a:xfrm>
            <a:off x="189802" y="3449647"/>
            <a:ext cx="5997743" cy="292388"/>
          </a:xfrm>
          <a:prstGeom prst="rect">
            <a:avLst/>
          </a:prstGeom>
          <a:noFill/>
        </p:spPr>
        <p:txBody>
          <a:bodyPr wrap="square" rtlCol="0">
            <a:spAutoFit/>
          </a:bodyPr>
          <a:lstStyle/>
          <a:p>
            <a:pPr defTabSz="414772" eaLnBrk="1" fontAlgn="auto" hangingPunct="1">
              <a:spcBef>
                <a:spcPts val="0"/>
              </a:spcBef>
              <a:spcAft>
                <a:spcPts val="0"/>
              </a:spcAft>
            </a:pPr>
            <a:r>
              <a:rPr lang="ja-JP" altLang="en-US" sz="1300" b="1" dirty="0">
                <a:solidFill>
                  <a:srgbClr val="0099FF"/>
                </a:solidFill>
                <a:latin typeface="UD デジタル 教科書体 NP" panose="02020400000000000000" pitchFamily="18" charset="-128"/>
                <a:ea typeface="UD デジタル 教科書体 NP" panose="02020400000000000000" pitchFamily="18" charset="-128"/>
              </a:rPr>
              <a:t>次の計算式</a:t>
            </a:r>
            <a:r>
              <a:rPr lang="en-US" altLang="ja-JP" sz="900" dirty="0">
                <a:latin typeface="UD デジタル 教科書体 NP" panose="02020400000000000000" pitchFamily="18" charset="-128"/>
                <a:ea typeface="UD デジタル 教科書体 NP" panose="02020400000000000000" pitchFamily="18" charset="-128"/>
              </a:rPr>
              <a:t>(</a:t>
            </a:r>
            <a:r>
              <a:rPr lang="ja-JP" altLang="en-US" sz="900" dirty="0">
                <a:latin typeface="UD デジタル 教科書体 NP" panose="02020400000000000000" pitchFamily="18" charset="-128"/>
                <a:ea typeface="UD デジタル 教科書体 NP" panose="02020400000000000000" pitchFamily="18" charset="-128"/>
              </a:rPr>
              <a:t>両親</a:t>
            </a:r>
            <a:r>
              <a:rPr lang="en-US" altLang="ja-JP" sz="900" dirty="0">
                <a:latin typeface="UD デジタル 教科書体 NP" panose="02020400000000000000" pitchFamily="18" charset="-128"/>
                <a:ea typeface="UD デジタル 教科書体 NP" panose="02020400000000000000" pitchFamily="18" charset="-128"/>
              </a:rPr>
              <a:t>2</a:t>
            </a:r>
            <a:r>
              <a:rPr lang="ja-JP" altLang="en-US" sz="900" dirty="0">
                <a:latin typeface="UD デジタル 教科書体 NP" panose="02020400000000000000" pitchFamily="18" charset="-128"/>
                <a:ea typeface="UD デジタル 教科書体 NP" panose="02020400000000000000" pitchFamily="18" charset="-128"/>
              </a:rPr>
              <a:t>人分の合計額</a:t>
            </a:r>
            <a:r>
              <a:rPr lang="en-US" altLang="ja-JP" sz="900" dirty="0">
                <a:latin typeface="UD デジタル 教科書体 NP" panose="02020400000000000000" pitchFamily="18" charset="-128"/>
                <a:ea typeface="UD デジタル 教科書体 NP" panose="02020400000000000000" pitchFamily="18" charset="-128"/>
              </a:rPr>
              <a:t>)</a:t>
            </a:r>
            <a:r>
              <a:rPr lang="ja-JP" altLang="en-US" sz="11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により判定します。</a:t>
            </a:r>
            <a:endParaRPr lang="en-US" altLang="ja-JP" sz="13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p:txBody>
      </p:sp>
      <p:sp>
        <p:nvSpPr>
          <p:cNvPr id="63" name="四角形: 角を丸くする 62">
            <a:extLst>
              <a:ext uri="{FF2B5EF4-FFF2-40B4-BE49-F238E27FC236}">
                <a16:creationId xmlns:a16="http://schemas.microsoft.com/office/drawing/2014/main" id="{47973B5F-1D39-72F0-5D94-8F008891AA00}"/>
              </a:ext>
            </a:extLst>
          </p:cNvPr>
          <p:cNvSpPr/>
          <p:nvPr/>
        </p:nvSpPr>
        <p:spPr>
          <a:xfrm>
            <a:off x="263089" y="3724087"/>
            <a:ext cx="556061" cy="769778"/>
          </a:xfrm>
          <a:prstGeom prst="roundRect">
            <a:avLst>
              <a:gd name="adj" fmla="val 0"/>
            </a:avLst>
          </a:prstGeom>
          <a:solidFill>
            <a:srgbClr val="FFF1E7"/>
          </a:solidFill>
          <a:ln>
            <a:solidFill>
              <a:srgbClr val="FFF1E7"/>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lvl="0" algn="ctr">
              <a:defRPr/>
            </a:pPr>
            <a:r>
              <a:rPr kumimoji="1" lang="ja-JP" altLang="en-US" sz="12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計算式</a:t>
            </a:r>
            <a:endParaRPr kumimoji="1" lang="en-US" altLang="ja-JP" sz="105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p:txBody>
      </p:sp>
      <p:sp>
        <p:nvSpPr>
          <p:cNvPr id="65" name="角丸四角形 31">
            <a:extLst>
              <a:ext uri="{FF2B5EF4-FFF2-40B4-BE49-F238E27FC236}">
                <a16:creationId xmlns:a16="http://schemas.microsoft.com/office/drawing/2014/main" id="{1700FF2F-2E4C-7AF6-24E7-E847A8B84AAF}"/>
              </a:ext>
            </a:extLst>
          </p:cNvPr>
          <p:cNvSpPr/>
          <p:nvPr/>
        </p:nvSpPr>
        <p:spPr>
          <a:xfrm>
            <a:off x="944832" y="3999199"/>
            <a:ext cx="1677356" cy="292388"/>
          </a:xfrm>
          <a:prstGeom prst="roundRect">
            <a:avLst>
              <a:gd name="adj" fmla="val 20056"/>
            </a:avLst>
          </a:prstGeom>
          <a:solidFill>
            <a:srgbClr val="FF66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square" lIns="0" tIns="36000" rIns="0" bIns="36000" rtlCol="0" anchor="ctr" anchorCtr="0">
            <a:noAutofit/>
          </a:bodyPr>
          <a:lstStyle/>
          <a:p>
            <a:pPr algn="ctr">
              <a:lnSpc>
                <a:spcPct val="110000"/>
              </a:lnSpc>
            </a:pPr>
            <a:r>
              <a:rPr lang="ja-JP" altLang="en-US" sz="1050" b="1" dirty="0">
                <a:solidFill>
                  <a:schemeClr val="bg1"/>
                </a:solidFill>
                <a:latin typeface="UD デジタル 教科書体 NP" panose="02020400000000000000" pitchFamily="18" charset="-128"/>
                <a:ea typeface="UD デジタル 教科書体 NP" panose="02020400000000000000" pitchFamily="18" charset="-128"/>
              </a:rPr>
              <a:t>市町村民税の課税標準額</a:t>
            </a:r>
            <a:endParaRPr kumimoji="1" lang="ja-JP" altLang="en-US" sz="1050" dirty="0">
              <a:solidFill>
                <a:schemeClr val="bg1"/>
              </a:solidFill>
              <a:latin typeface="UD デジタル 教科書体 NP" panose="02020400000000000000" pitchFamily="18" charset="-128"/>
              <a:ea typeface="UD デジタル 教科書体 NP" panose="02020400000000000000" pitchFamily="18" charset="-128"/>
            </a:endParaRPr>
          </a:p>
        </p:txBody>
      </p:sp>
      <p:sp>
        <p:nvSpPr>
          <p:cNvPr id="66" name="角丸四角形 31">
            <a:extLst>
              <a:ext uri="{FF2B5EF4-FFF2-40B4-BE49-F238E27FC236}">
                <a16:creationId xmlns:a16="http://schemas.microsoft.com/office/drawing/2014/main" id="{113BD039-0C25-B705-D795-69767C871C8A}"/>
              </a:ext>
            </a:extLst>
          </p:cNvPr>
          <p:cNvSpPr/>
          <p:nvPr/>
        </p:nvSpPr>
        <p:spPr>
          <a:xfrm>
            <a:off x="2643430" y="4030590"/>
            <a:ext cx="892611" cy="253686"/>
          </a:xfrm>
          <a:prstGeom prst="round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pPr>
              <a:lnSpc>
                <a:spcPct val="110000"/>
              </a:lnSpc>
            </a:pPr>
            <a:r>
              <a:rPr kumimoji="1" lang="en-US" altLang="ja-JP" sz="11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a:t>
            </a:r>
            <a:r>
              <a:rPr kumimoji="1" lang="ja-JP" altLang="en-US" sz="11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 </a:t>
            </a:r>
            <a:r>
              <a:rPr kumimoji="1" lang="en-US" altLang="ja-JP" sz="1200" b="1" dirty="0">
                <a:solidFill>
                  <a:srgbClr val="FF6600"/>
                </a:solidFill>
                <a:latin typeface="UD デジタル 教科書体 NP" panose="02020400000000000000" pitchFamily="18" charset="-128"/>
                <a:ea typeface="UD デジタル 教科書体 NP" panose="02020400000000000000" pitchFamily="18" charset="-128"/>
              </a:rPr>
              <a:t>6</a:t>
            </a:r>
            <a:r>
              <a:rPr kumimoji="1" lang="ja-JP" altLang="en-US" sz="1200" b="1" dirty="0">
                <a:solidFill>
                  <a:srgbClr val="FF6600"/>
                </a:solidFill>
                <a:latin typeface="UD デジタル 教科書体 NP" panose="02020400000000000000" pitchFamily="18" charset="-128"/>
                <a:ea typeface="UD デジタル 教科書体 NP" panose="02020400000000000000" pitchFamily="18" charset="-128"/>
              </a:rPr>
              <a:t>％ </a:t>
            </a:r>
            <a:r>
              <a:rPr kumimoji="1" lang="ja-JP" altLang="en-US" sz="14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a:t>
            </a:r>
            <a:endParaRPr kumimoji="1" lang="ja-JP" altLang="en-US" sz="11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p:txBody>
      </p:sp>
      <p:sp>
        <p:nvSpPr>
          <p:cNvPr id="67" name="角丸四角形 31">
            <a:extLst>
              <a:ext uri="{FF2B5EF4-FFF2-40B4-BE49-F238E27FC236}">
                <a16:creationId xmlns:a16="http://schemas.microsoft.com/office/drawing/2014/main" id="{84C12100-5AE1-AB9A-CD87-77E7A8E996A8}"/>
              </a:ext>
            </a:extLst>
          </p:cNvPr>
          <p:cNvSpPr/>
          <p:nvPr/>
        </p:nvSpPr>
        <p:spPr>
          <a:xfrm>
            <a:off x="3364112" y="3999199"/>
            <a:ext cx="1660749" cy="292388"/>
          </a:xfrm>
          <a:prstGeom prst="roundRect">
            <a:avLst>
              <a:gd name="adj" fmla="val 20056"/>
            </a:avLst>
          </a:prstGeom>
          <a:solidFill>
            <a:srgbClr val="FF66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square" lIns="0" tIns="36000" rIns="0" bIns="36000" rtlCol="0" anchor="ctr" anchorCtr="0">
            <a:noAutofit/>
          </a:bodyPr>
          <a:lstStyle/>
          <a:p>
            <a:pPr algn="ctr">
              <a:lnSpc>
                <a:spcPct val="110000"/>
              </a:lnSpc>
            </a:pPr>
            <a:r>
              <a:rPr lang="ja-JP" altLang="en-US" sz="1050" b="1" dirty="0">
                <a:solidFill>
                  <a:schemeClr val="bg1"/>
                </a:solidFill>
                <a:latin typeface="UD デジタル 教科書体 NP" panose="02020400000000000000" pitchFamily="18" charset="-128"/>
                <a:ea typeface="UD デジタル 教科書体 NP" panose="02020400000000000000" pitchFamily="18" charset="-128"/>
              </a:rPr>
              <a:t>市町村民税の調整控除の額</a:t>
            </a:r>
            <a:endParaRPr kumimoji="1" lang="ja-JP" altLang="en-US" sz="1050" dirty="0">
              <a:solidFill>
                <a:schemeClr val="bg1"/>
              </a:solidFill>
              <a:latin typeface="UD デジタル 教科書体 NP" panose="02020400000000000000" pitchFamily="18" charset="-128"/>
              <a:ea typeface="UD デジタル 教科書体 NP" panose="02020400000000000000" pitchFamily="18" charset="-128"/>
            </a:endParaRPr>
          </a:p>
        </p:txBody>
      </p:sp>
      <p:sp>
        <p:nvSpPr>
          <p:cNvPr id="70" name="角丸四角形 31">
            <a:extLst>
              <a:ext uri="{FF2B5EF4-FFF2-40B4-BE49-F238E27FC236}">
                <a16:creationId xmlns:a16="http://schemas.microsoft.com/office/drawing/2014/main" id="{DA6A3486-FA71-BC97-3296-8B3D5338050C}"/>
              </a:ext>
            </a:extLst>
          </p:cNvPr>
          <p:cNvSpPr/>
          <p:nvPr/>
        </p:nvSpPr>
        <p:spPr>
          <a:xfrm>
            <a:off x="867212" y="4354859"/>
            <a:ext cx="3374322" cy="144366"/>
          </a:xfrm>
          <a:prstGeom prst="round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spAutoFit/>
          </a:bodyPr>
          <a:lstStyle/>
          <a:p>
            <a:pPr marL="85725" indent="-85725">
              <a:lnSpc>
                <a:spcPct val="110000"/>
              </a:lnSpc>
              <a:buFont typeface="游ゴシック" panose="020B0400000000000000" pitchFamily="50" charset="-128"/>
              <a:buChar char="※"/>
            </a:pPr>
            <a:r>
              <a:rPr kumimoji="1" lang="en-US" altLang="ja-JP" sz="8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 </a:t>
            </a:r>
            <a:r>
              <a:rPr kumimoji="1" lang="ja-JP" altLang="en-US" sz="8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政令指定都市の場合は、「調整控除の額」に</a:t>
            </a:r>
            <a:r>
              <a:rPr kumimoji="1" lang="en-US" altLang="ja-JP" sz="8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3/4</a:t>
            </a:r>
            <a:r>
              <a:rPr kumimoji="1" lang="ja-JP" altLang="en-US" sz="8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を乗じて計算します。</a:t>
            </a:r>
          </a:p>
        </p:txBody>
      </p:sp>
      <p:grpSp>
        <p:nvGrpSpPr>
          <p:cNvPr id="17" name="グループ化 16">
            <a:extLst>
              <a:ext uri="{FF2B5EF4-FFF2-40B4-BE49-F238E27FC236}">
                <a16:creationId xmlns:a16="http://schemas.microsoft.com/office/drawing/2014/main" id="{BECFFC6F-5CCC-825D-4EC9-E8407EB8ADD5}"/>
              </a:ext>
            </a:extLst>
          </p:cNvPr>
          <p:cNvGrpSpPr/>
          <p:nvPr/>
        </p:nvGrpSpPr>
        <p:grpSpPr>
          <a:xfrm>
            <a:off x="5140853" y="3457094"/>
            <a:ext cx="2147610" cy="1065489"/>
            <a:chOff x="5140853" y="3735386"/>
            <a:chExt cx="2147610" cy="1065489"/>
          </a:xfrm>
        </p:grpSpPr>
        <p:sp>
          <p:nvSpPr>
            <p:cNvPr id="72" name="二等辺三角形 71">
              <a:extLst>
                <a:ext uri="{FF2B5EF4-FFF2-40B4-BE49-F238E27FC236}">
                  <a16:creationId xmlns:a16="http://schemas.microsoft.com/office/drawing/2014/main" id="{5AD0BC9B-E9EA-6FE6-0417-5DAD665D9DC1}"/>
                </a:ext>
              </a:extLst>
            </p:cNvPr>
            <p:cNvSpPr/>
            <p:nvPr/>
          </p:nvSpPr>
          <p:spPr>
            <a:xfrm rot="16200000">
              <a:off x="5211536" y="4019396"/>
              <a:ext cx="231628" cy="372993"/>
            </a:xfrm>
            <a:prstGeom prst="triangle">
              <a:avLst/>
            </a:prstGeom>
            <a:solidFill>
              <a:srgbClr val="FFF1E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3" name="テキスト ボックス 72">
              <a:extLst>
                <a:ext uri="{FF2B5EF4-FFF2-40B4-BE49-F238E27FC236}">
                  <a16:creationId xmlns:a16="http://schemas.microsoft.com/office/drawing/2014/main" id="{44D6E82E-F1A8-C315-8414-F5891C8303BE}"/>
                </a:ext>
              </a:extLst>
            </p:cNvPr>
            <p:cNvSpPr txBox="1"/>
            <p:nvPr/>
          </p:nvSpPr>
          <p:spPr>
            <a:xfrm>
              <a:off x="5285847" y="3735386"/>
              <a:ext cx="2002616" cy="1065489"/>
            </a:xfrm>
            <a:prstGeom prst="roundRect">
              <a:avLst>
                <a:gd name="adj" fmla="val 6698"/>
              </a:avLst>
            </a:prstGeom>
            <a:solidFill>
              <a:srgbClr val="FFF1E7"/>
            </a:solidFill>
          </p:spPr>
          <p:txBody>
            <a:bodyPr wrap="square" lIns="36000" tIns="72000" rIns="36000" bIns="36000" rtlCol="0" anchor="t" anchorCtr="0">
              <a:noAutofit/>
            </a:bodyPr>
            <a:lstStyle/>
            <a:p>
              <a:r>
                <a:rPr lang="ja-JP" altLang="en-US" sz="8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ご自身の課税標準額などは</a:t>
              </a:r>
              <a:r>
                <a:rPr lang="ja-JP" altLang="en-US" sz="800" b="1" dirty="0">
                  <a:solidFill>
                    <a:srgbClr val="FF6600"/>
                  </a:solidFill>
                  <a:latin typeface="UD デジタル 教科書体 NP" panose="02020400000000000000" pitchFamily="18" charset="-128"/>
                  <a:ea typeface="UD デジタル 教科書体 NP" panose="02020400000000000000" pitchFamily="18" charset="-128"/>
                </a:rPr>
                <a:t>マイナポータルで「わたしの情報」</a:t>
              </a:r>
              <a:r>
                <a:rPr lang="ja-JP" altLang="en-US" sz="8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から確認できます。</a:t>
              </a:r>
              <a:endParaRPr lang="en-US" altLang="ja-JP" sz="8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a:p>
              <a:r>
                <a:rPr lang="en-US" altLang="ja-JP" sz="8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a:t>
              </a:r>
              <a:r>
                <a:rPr lang="ja-JP" altLang="en-US" sz="8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マイナンバーカードが必要です。</a:t>
              </a:r>
              <a:r>
                <a:rPr lang="en-US" altLang="ja-JP" sz="8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a:t>
              </a:r>
              <a:endParaRPr lang="ja-JP" altLang="en-US" sz="8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p:txBody>
        </p:sp>
        <p:sp>
          <p:nvSpPr>
            <p:cNvPr id="75" name="四角形: 角を丸くする 74">
              <a:extLst>
                <a:ext uri="{FF2B5EF4-FFF2-40B4-BE49-F238E27FC236}">
                  <a16:creationId xmlns:a16="http://schemas.microsoft.com/office/drawing/2014/main" id="{2AD4FEDF-03E1-A161-4B70-D7ABE286EEB8}"/>
                </a:ext>
              </a:extLst>
            </p:cNvPr>
            <p:cNvSpPr/>
            <p:nvPr/>
          </p:nvSpPr>
          <p:spPr>
            <a:xfrm>
              <a:off x="5339185" y="4213116"/>
              <a:ext cx="1886977" cy="540820"/>
            </a:xfrm>
            <a:prstGeom prst="roundRect">
              <a:avLst>
                <a:gd name="adj" fmla="val 1423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6" name="図 75">
              <a:extLst>
                <a:ext uri="{FF2B5EF4-FFF2-40B4-BE49-F238E27FC236}">
                  <a16:creationId xmlns:a16="http://schemas.microsoft.com/office/drawing/2014/main" id="{AE1B1EED-D28F-154C-1D84-DD907C0A20E7}"/>
                </a:ext>
              </a:extLst>
            </p:cNvPr>
            <p:cNvPicPr>
              <a:picLocks noChangeAspect="1"/>
            </p:cNvPicPr>
            <p:nvPr/>
          </p:nvPicPr>
          <p:blipFill rotWithShape="1">
            <a:blip r:embed="rId6">
              <a:extLst>
                <a:ext uri="{28A0092B-C50C-407E-A947-70E740481C1C}">
                  <a14:useLocalDpi xmlns:a14="http://schemas.microsoft.com/office/drawing/2010/main" val="0"/>
                </a:ext>
              </a:extLst>
            </a:blip>
            <a:srcRect l="8552" t="12208" r="8375" b="14881"/>
            <a:stretch/>
          </p:blipFill>
          <p:spPr>
            <a:xfrm>
              <a:off x="6509318" y="4227794"/>
              <a:ext cx="571953" cy="501992"/>
            </a:xfrm>
            <a:prstGeom prst="rect">
              <a:avLst/>
            </a:prstGeom>
          </p:spPr>
        </p:pic>
        <p:sp>
          <p:nvSpPr>
            <p:cNvPr id="77" name="角丸四角形 31">
              <a:extLst>
                <a:ext uri="{FF2B5EF4-FFF2-40B4-BE49-F238E27FC236}">
                  <a16:creationId xmlns:a16="http://schemas.microsoft.com/office/drawing/2014/main" id="{50F6ECA2-2453-6358-B25D-E55A8046439A}"/>
                </a:ext>
              </a:extLst>
            </p:cNvPr>
            <p:cNvSpPr/>
            <p:nvPr/>
          </p:nvSpPr>
          <p:spPr>
            <a:xfrm>
              <a:off x="5507535" y="4344653"/>
              <a:ext cx="792345" cy="294832"/>
            </a:xfrm>
            <a:prstGeom prst="round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pPr algn="ctr">
                <a:lnSpc>
                  <a:spcPct val="110000"/>
                </a:lnSpc>
              </a:pPr>
              <a:r>
                <a:rPr kumimoji="1" lang="ja-JP" altLang="en-US" sz="8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マイナポータル</a:t>
              </a:r>
              <a:endParaRPr kumimoji="1" lang="en-US" altLang="ja-JP" sz="8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a:p>
              <a:pPr algn="ctr">
                <a:lnSpc>
                  <a:spcPct val="110000"/>
                </a:lnSpc>
              </a:pPr>
              <a:r>
                <a:rPr kumimoji="1" lang="ja-JP" altLang="en-US" sz="8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ホームぺージ</a:t>
              </a:r>
            </a:p>
          </p:txBody>
        </p:sp>
        <p:sp>
          <p:nvSpPr>
            <p:cNvPr id="78" name="二等辺三角形 77">
              <a:extLst>
                <a:ext uri="{FF2B5EF4-FFF2-40B4-BE49-F238E27FC236}">
                  <a16:creationId xmlns:a16="http://schemas.microsoft.com/office/drawing/2014/main" id="{D011197B-F8D5-D8F9-0972-9A4854561AFC}"/>
                </a:ext>
              </a:extLst>
            </p:cNvPr>
            <p:cNvSpPr/>
            <p:nvPr/>
          </p:nvSpPr>
          <p:spPr>
            <a:xfrm rot="5400000">
              <a:off x="6315847" y="4447247"/>
              <a:ext cx="172367" cy="75208"/>
            </a:xfrm>
            <a:prstGeom prst="triangle">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9" name="二等辺三角形 78">
            <a:extLst>
              <a:ext uri="{FF2B5EF4-FFF2-40B4-BE49-F238E27FC236}">
                <a16:creationId xmlns:a16="http://schemas.microsoft.com/office/drawing/2014/main" id="{7380AD07-DF19-4D2B-3E1B-7D9BF0C75178}"/>
              </a:ext>
            </a:extLst>
          </p:cNvPr>
          <p:cNvSpPr/>
          <p:nvPr/>
        </p:nvSpPr>
        <p:spPr>
          <a:xfrm rot="10800000">
            <a:off x="3454112" y="4516294"/>
            <a:ext cx="651451" cy="158652"/>
          </a:xfrm>
          <a:prstGeom prst="triangle">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四角形: 角を丸くする 79">
            <a:extLst>
              <a:ext uri="{FF2B5EF4-FFF2-40B4-BE49-F238E27FC236}">
                <a16:creationId xmlns:a16="http://schemas.microsoft.com/office/drawing/2014/main" id="{9155AD26-A2E9-49CD-2157-881CCE398F46}"/>
              </a:ext>
            </a:extLst>
          </p:cNvPr>
          <p:cNvSpPr/>
          <p:nvPr/>
        </p:nvSpPr>
        <p:spPr>
          <a:xfrm>
            <a:off x="263089" y="4723757"/>
            <a:ext cx="7010133" cy="271145"/>
          </a:xfrm>
          <a:prstGeom prst="roundRect">
            <a:avLst>
              <a:gd name="adj" fmla="val 0"/>
            </a:avLst>
          </a:prstGeom>
          <a:solidFill>
            <a:srgbClr val="FFD2B3"/>
          </a:solidFill>
          <a:ln>
            <a:solidFill>
              <a:srgbClr val="FFD2B3"/>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lvl="0" algn="ctr">
              <a:defRPr/>
            </a:pPr>
            <a:r>
              <a:rPr kumimoji="1" lang="ja-JP" altLang="en-US" sz="1200" b="1"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上記による算出額</a:t>
            </a:r>
            <a:endParaRPr kumimoji="1" lang="en-US" altLang="ja-JP" sz="105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p:txBody>
      </p:sp>
      <p:grpSp>
        <p:nvGrpSpPr>
          <p:cNvPr id="100" name="グループ化 99">
            <a:extLst>
              <a:ext uri="{FF2B5EF4-FFF2-40B4-BE49-F238E27FC236}">
                <a16:creationId xmlns:a16="http://schemas.microsoft.com/office/drawing/2014/main" id="{2EE3EC11-7CA4-E6A2-3E97-192A391F8B36}"/>
              </a:ext>
            </a:extLst>
          </p:cNvPr>
          <p:cNvGrpSpPr/>
          <p:nvPr/>
        </p:nvGrpSpPr>
        <p:grpSpPr>
          <a:xfrm>
            <a:off x="281256" y="5050355"/>
            <a:ext cx="4063829" cy="980055"/>
            <a:chOff x="511767" y="5460634"/>
            <a:chExt cx="4063829" cy="980055"/>
          </a:xfrm>
        </p:grpSpPr>
        <p:grpSp>
          <p:nvGrpSpPr>
            <p:cNvPr id="84" name="グループ化 83">
              <a:extLst>
                <a:ext uri="{FF2B5EF4-FFF2-40B4-BE49-F238E27FC236}">
                  <a16:creationId xmlns:a16="http://schemas.microsoft.com/office/drawing/2014/main" id="{A7A288B1-0068-13E8-47D2-3BE52E7409D2}"/>
                </a:ext>
              </a:extLst>
            </p:cNvPr>
            <p:cNvGrpSpPr/>
            <p:nvPr/>
          </p:nvGrpSpPr>
          <p:grpSpPr>
            <a:xfrm>
              <a:off x="1052885" y="5460634"/>
              <a:ext cx="1299890" cy="980055"/>
              <a:chOff x="402940" y="5458845"/>
              <a:chExt cx="1299890" cy="886418"/>
            </a:xfrm>
          </p:grpSpPr>
          <p:sp>
            <p:nvSpPr>
              <p:cNvPr id="81" name="四角形: 角を丸くする 80">
                <a:extLst>
                  <a:ext uri="{FF2B5EF4-FFF2-40B4-BE49-F238E27FC236}">
                    <a16:creationId xmlns:a16="http://schemas.microsoft.com/office/drawing/2014/main" id="{55C97A74-E572-8EC2-6335-2C5BEF12E80D}"/>
                  </a:ext>
                </a:extLst>
              </p:cNvPr>
              <p:cNvSpPr/>
              <p:nvPr/>
            </p:nvSpPr>
            <p:spPr>
              <a:xfrm>
                <a:off x="402940" y="5458845"/>
                <a:ext cx="1299890" cy="400228"/>
              </a:xfrm>
              <a:prstGeom prst="roundRect">
                <a:avLst>
                  <a:gd name="adj" fmla="val 0"/>
                </a:avLst>
              </a:prstGeom>
              <a:solidFill>
                <a:schemeClr val="bg1"/>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lvl="0" algn="ctr">
                  <a:defRPr/>
                </a:pPr>
                <a:r>
                  <a:rPr kumimoji="1" lang="en-US" altLang="ja-JP" sz="1200" b="1" dirty="0">
                    <a:solidFill>
                      <a:srgbClr val="FF6600"/>
                    </a:solidFill>
                    <a:latin typeface="UD デジタル 教科書体 NP" panose="02020400000000000000" pitchFamily="18" charset="-128"/>
                    <a:ea typeface="UD デジタル 教科書体 NP" panose="02020400000000000000" pitchFamily="18" charset="-128"/>
                  </a:rPr>
                  <a:t>15</a:t>
                </a:r>
                <a:r>
                  <a:rPr kumimoji="1" lang="ja-JP" altLang="en-US" sz="1200" b="1" dirty="0">
                    <a:solidFill>
                      <a:srgbClr val="FF6600"/>
                    </a:solidFill>
                    <a:latin typeface="UD デジタル 教科書体 NP" panose="02020400000000000000" pitchFamily="18" charset="-128"/>
                    <a:ea typeface="UD デジタル 教科書体 NP" panose="02020400000000000000" pitchFamily="18" charset="-128"/>
                  </a:rPr>
                  <a:t>万</a:t>
                </a:r>
                <a:r>
                  <a:rPr kumimoji="1" lang="en-US" altLang="ja-JP" sz="1200" b="1" dirty="0">
                    <a:solidFill>
                      <a:srgbClr val="FF6600"/>
                    </a:solidFill>
                    <a:latin typeface="UD デジタル 教科書体 NP" panose="02020400000000000000" pitchFamily="18" charset="-128"/>
                    <a:ea typeface="UD デジタル 教科書体 NP" panose="02020400000000000000" pitchFamily="18" charset="-128"/>
                  </a:rPr>
                  <a:t>4,500</a:t>
                </a:r>
                <a:r>
                  <a:rPr kumimoji="1" lang="ja-JP" altLang="en-US" sz="1200" b="1" dirty="0">
                    <a:solidFill>
                      <a:srgbClr val="FF6600"/>
                    </a:solidFill>
                    <a:latin typeface="UD デジタル 教科書体 NP" panose="02020400000000000000" pitchFamily="18" charset="-128"/>
                    <a:ea typeface="UD デジタル 教科書体 NP" panose="02020400000000000000" pitchFamily="18" charset="-128"/>
                  </a:rPr>
                  <a:t>円</a:t>
                </a:r>
                <a:r>
                  <a:rPr kumimoji="1" lang="ja-JP" altLang="en-US" sz="11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未満</a:t>
                </a:r>
                <a:endParaRPr kumimoji="1" lang="en-US" altLang="ja-JP" sz="10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p:txBody>
          </p:sp>
          <p:sp>
            <p:nvSpPr>
              <p:cNvPr id="82" name="四角形: 角を丸くする 81">
                <a:extLst>
                  <a:ext uri="{FF2B5EF4-FFF2-40B4-BE49-F238E27FC236}">
                    <a16:creationId xmlns:a16="http://schemas.microsoft.com/office/drawing/2014/main" id="{0F8D6099-E9F0-D7B2-F861-4D228A6F8EBE}"/>
                  </a:ext>
                </a:extLst>
              </p:cNvPr>
              <p:cNvSpPr/>
              <p:nvPr/>
            </p:nvSpPr>
            <p:spPr>
              <a:xfrm>
                <a:off x="402940" y="5945035"/>
                <a:ext cx="1299890" cy="400228"/>
              </a:xfrm>
              <a:prstGeom prst="roundRect">
                <a:avLst>
                  <a:gd name="adj" fmla="val 0"/>
                </a:avLst>
              </a:prstGeom>
              <a:solidFill>
                <a:schemeClr val="bg1"/>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lvl="0" algn="ctr">
                  <a:defRPr/>
                </a:pPr>
                <a:r>
                  <a:rPr kumimoji="1" lang="en-US" altLang="ja-JP" sz="8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15</a:t>
                </a:r>
                <a:r>
                  <a:rPr kumimoji="1" lang="ja-JP" altLang="en-US" sz="8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万</a:t>
                </a:r>
                <a:r>
                  <a:rPr kumimoji="1" lang="en-US" altLang="ja-JP" sz="8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4,500</a:t>
                </a:r>
                <a:r>
                  <a:rPr kumimoji="1" lang="ja-JP" altLang="en-US" sz="8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円以上</a:t>
                </a:r>
                <a:endParaRPr kumimoji="1" lang="en-US" altLang="ja-JP" sz="8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a:p>
                <a:pPr lvl="0" algn="ctr">
                  <a:defRPr/>
                </a:pPr>
                <a:r>
                  <a:rPr kumimoji="1" lang="en-US" altLang="ja-JP" sz="1200" b="1" dirty="0">
                    <a:solidFill>
                      <a:srgbClr val="FF6600"/>
                    </a:solidFill>
                    <a:latin typeface="UD デジタル 教科書体 NP" panose="02020400000000000000" pitchFamily="18" charset="-128"/>
                    <a:ea typeface="UD デジタル 教科書体 NP" panose="02020400000000000000" pitchFamily="18" charset="-128"/>
                  </a:rPr>
                  <a:t>30</a:t>
                </a:r>
                <a:r>
                  <a:rPr kumimoji="1" lang="ja-JP" altLang="en-US" sz="1200" b="1" dirty="0">
                    <a:solidFill>
                      <a:srgbClr val="FF6600"/>
                    </a:solidFill>
                    <a:latin typeface="UD デジタル 教科書体 NP" panose="02020400000000000000" pitchFamily="18" charset="-128"/>
                    <a:ea typeface="UD デジタル 教科書体 NP" panose="02020400000000000000" pitchFamily="18" charset="-128"/>
                  </a:rPr>
                  <a:t>万</a:t>
                </a:r>
                <a:r>
                  <a:rPr kumimoji="1" lang="en-US" altLang="ja-JP" sz="1200" b="1" dirty="0">
                    <a:solidFill>
                      <a:srgbClr val="FF6600"/>
                    </a:solidFill>
                    <a:latin typeface="UD デジタル 教科書体 NP" panose="02020400000000000000" pitchFamily="18" charset="-128"/>
                    <a:ea typeface="UD デジタル 教科書体 NP" panose="02020400000000000000" pitchFamily="18" charset="-128"/>
                  </a:rPr>
                  <a:t>4,200</a:t>
                </a:r>
                <a:r>
                  <a:rPr kumimoji="1" lang="ja-JP" altLang="en-US" sz="1200" b="1" dirty="0">
                    <a:solidFill>
                      <a:srgbClr val="FF6600"/>
                    </a:solidFill>
                    <a:latin typeface="UD デジタル 教科書体 NP" panose="02020400000000000000" pitchFamily="18" charset="-128"/>
                    <a:ea typeface="UD デジタル 教科書体 NP" panose="02020400000000000000" pitchFamily="18" charset="-128"/>
                  </a:rPr>
                  <a:t>円</a:t>
                </a:r>
                <a:r>
                  <a:rPr kumimoji="1" lang="ja-JP" altLang="en-US" sz="10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未満</a:t>
                </a:r>
                <a:endParaRPr kumimoji="1" lang="en-US" altLang="ja-JP" sz="10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p:txBody>
          </p:sp>
        </p:grpSp>
        <p:sp>
          <p:nvSpPr>
            <p:cNvPr id="90" name="四角形: 角を丸くする 89">
              <a:extLst>
                <a:ext uri="{FF2B5EF4-FFF2-40B4-BE49-F238E27FC236}">
                  <a16:creationId xmlns:a16="http://schemas.microsoft.com/office/drawing/2014/main" id="{895DEDB1-BA1D-5A55-613D-DC04E1E6BDBC}"/>
                </a:ext>
              </a:extLst>
            </p:cNvPr>
            <p:cNvSpPr/>
            <p:nvPr/>
          </p:nvSpPr>
          <p:spPr>
            <a:xfrm>
              <a:off x="2495283" y="5460634"/>
              <a:ext cx="541118" cy="442506"/>
            </a:xfrm>
            <a:prstGeom prst="roundRect">
              <a:avLst>
                <a:gd name="adj" fmla="val 0"/>
              </a:avLst>
            </a:prstGeom>
            <a:solidFill>
              <a:srgbClr val="0099FF"/>
            </a:solidFill>
            <a:ln>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lvl="0" algn="ctr">
                <a:defRPr/>
              </a:pPr>
              <a:r>
                <a:rPr kumimoji="1" lang="ja-JP" altLang="en-US" sz="1100" dirty="0">
                  <a:solidFill>
                    <a:schemeClr val="bg1"/>
                  </a:solidFill>
                  <a:latin typeface="UD デジタル 教科書体 NP" panose="02020400000000000000" pitchFamily="18" charset="-128"/>
                  <a:ea typeface="UD デジタル 教科書体 NP" panose="02020400000000000000" pitchFamily="18" charset="-128"/>
                </a:rPr>
                <a:t>支給額</a:t>
              </a:r>
              <a:endParaRPr kumimoji="1" lang="en-US" altLang="ja-JP" sz="1100" dirty="0">
                <a:solidFill>
                  <a:schemeClr val="bg1"/>
                </a:solidFill>
                <a:latin typeface="UD デジタル 教科書体 NP" panose="02020400000000000000" pitchFamily="18" charset="-128"/>
                <a:ea typeface="UD デジタル 教科書体 NP" panose="02020400000000000000" pitchFamily="18" charset="-128"/>
              </a:endParaRPr>
            </a:p>
          </p:txBody>
        </p:sp>
        <p:sp>
          <p:nvSpPr>
            <p:cNvPr id="91" name="四角形: 角を丸くする 90">
              <a:extLst>
                <a:ext uri="{FF2B5EF4-FFF2-40B4-BE49-F238E27FC236}">
                  <a16:creationId xmlns:a16="http://schemas.microsoft.com/office/drawing/2014/main" id="{DB99BC0A-5388-CE21-E679-531E88CCC7D5}"/>
                </a:ext>
              </a:extLst>
            </p:cNvPr>
            <p:cNvSpPr/>
            <p:nvPr/>
          </p:nvSpPr>
          <p:spPr>
            <a:xfrm>
              <a:off x="2495283" y="5998183"/>
              <a:ext cx="541118" cy="442506"/>
            </a:xfrm>
            <a:prstGeom prst="roundRect">
              <a:avLst>
                <a:gd name="adj" fmla="val 0"/>
              </a:avLst>
            </a:prstGeom>
            <a:solidFill>
              <a:srgbClr val="0099FF"/>
            </a:solidFill>
            <a:ln>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lvl="0" algn="ctr">
                <a:defRPr/>
              </a:pPr>
              <a:r>
                <a:rPr kumimoji="1" lang="ja-JP" altLang="en-US" sz="1100" dirty="0">
                  <a:solidFill>
                    <a:schemeClr val="bg1"/>
                  </a:solidFill>
                  <a:latin typeface="UD デジタル 教科書体 NP" panose="02020400000000000000" pitchFamily="18" charset="-128"/>
                  <a:ea typeface="UD デジタル 教科書体 NP" panose="02020400000000000000" pitchFamily="18" charset="-128"/>
                </a:rPr>
                <a:t>支給額</a:t>
              </a:r>
              <a:endParaRPr kumimoji="1" lang="en-US" altLang="ja-JP" sz="1100" dirty="0">
                <a:solidFill>
                  <a:schemeClr val="bg1"/>
                </a:solidFill>
                <a:latin typeface="UD デジタル 教科書体 NP" panose="02020400000000000000" pitchFamily="18" charset="-128"/>
                <a:ea typeface="UD デジタル 教科書体 NP" panose="02020400000000000000" pitchFamily="18" charset="-128"/>
              </a:endParaRPr>
            </a:p>
          </p:txBody>
        </p:sp>
        <p:sp>
          <p:nvSpPr>
            <p:cNvPr id="92" name="四角形: 角を丸くする 91">
              <a:extLst>
                <a:ext uri="{FF2B5EF4-FFF2-40B4-BE49-F238E27FC236}">
                  <a16:creationId xmlns:a16="http://schemas.microsoft.com/office/drawing/2014/main" id="{3A33FA77-9CBB-FCD7-BA6E-EC3B1A608DA1}"/>
                </a:ext>
              </a:extLst>
            </p:cNvPr>
            <p:cNvSpPr/>
            <p:nvPr/>
          </p:nvSpPr>
          <p:spPr>
            <a:xfrm>
              <a:off x="3036401" y="5460634"/>
              <a:ext cx="1539195" cy="442506"/>
            </a:xfrm>
            <a:prstGeom prst="roundRect">
              <a:avLst>
                <a:gd name="adj" fmla="val 0"/>
              </a:avLst>
            </a:prstGeom>
            <a:solidFill>
              <a:schemeClr val="bg1"/>
            </a:solidFill>
            <a:ln>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lvl="0" algn="ctr">
                <a:defRPr/>
              </a:pPr>
              <a:r>
                <a:rPr kumimoji="1" lang="ja-JP" altLang="en-US" sz="1400" b="1" dirty="0">
                  <a:solidFill>
                    <a:srgbClr val="0099FF"/>
                  </a:solidFill>
                  <a:latin typeface="UD デジタル 教科書体 NP" panose="02020400000000000000" pitchFamily="18" charset="-128"/>
                  <a:ea typeface="UD デジタル 教科書体 NP" panose="02020400000000000000" pitchFamily="18" charset="-128"/>
                </a:rPr>
                <a:t>最大 </a:t>
              </a:r>
              <a:r>
                <a:rPr kumimoji="1" lang="en-US" altLang="ja-JP" sz="1400" b="1" dirty="0">
                  <a:solidFill>
                    <a:srgbClr val="0099FF"/>
                  </a:solidFill>
                  <a:latin typeface="UD デジタル 教科書体 NP" panose="02020400000000000000" pitchFamily="18" charset="-128"/>
                  <a:ea typeface="UD デジタル 教科書体 NP" panose="02020400000000000000" pitchFamily="18" charset="-128"/>
                </a:rPr>
                <a:t>39</a:t>
              </a:r>
              <a:r>
                <a:rPr kumimoji="1" lang="ja-JP" altLang="en-US" sz="1400" b="1" dirty="0">
                  <a:solidFill>
                    <a:srgbClr val="0099FF"/>
                  </a:solidFill>
                  <a:latin typeface="UD デジタル 教科書体 NP" panose="02020400000000000000" pitchFamily="18" charset="-128"/>
                  <a:ea typeface="UD デジタル 教科書体 NP" panose="02020400000000000000" pitchFamily="18" charset="-128"/>
                </a:rPr>
                <a:t>万</a:t>
              </a:r>
              <a:r>
                <a:rPr kumimoji="1" lang="en-US" altLang="ja-JP" sz="1400" b="1" dirty="0">
                  <a:solidFill>
                    <a:srgbClr val="0099FF"/>
                  </a:solidFill>
                  <a:latin typeface="UD デジタル 教科書体 NP" panose="02020400000000000000" pitchFamily="18" charset="-128"/>
                  <a:ea typeface="UD デジタル 教科書体 NP" panose="02020400000000000000" pitchFamily="18" charset="-128"/>
                </a:rPr>
                <a:t>6,000</a:t>
              </a:r>
              <a:r>
                <a:rPr kumimoji="1" lang="ja-JP" altLang="en-US" sz="1400" b="1" dirty="0">
                  <a:solidFill>
                    <a:srgbClr val="0099FF"/>
                  </a:solidFill>
                  <a:latin typeface="UD デジタル 教科書体 NP" panose="02020400000000000000" pitchFamily="18" charset="-128"/>
                  <a:ea typeface="UD デジタル 教科書体 NP" panose="02020400000000000000" pitchFamily="18" charset="-128"/>
                </a:rPr>
                <a:t>円</a:t>
              </a:r>
              <a:endParaRPr kumimoji="1" lang="en-US" altLang="ja-JP" sz="1400" b="1" dirty="0">
                <a:solidFill>
                  <a:srgbClr val="0099FF"/>
                </a:solidFill>
                <a:latin typeface="UD デジタル 教科書体 NP" panose="02020400000000000000" pitchFamily="18" charset="-128"/>
                <a:ea typeface="UD デジタル 教科書体 NP" panose="02020400000000000000" pitchFamily="18" charset="-128"/>
              </a:endParaRPr>
            </a:p>
          </p:txBody>
        </p:sp>
        <p:sp>
          <p:nvSpPr>
            <p:cNvPr id="93" name="四角形: 角を丸くする 92">
              <a:extLst>
                <a:ext uri="{FF2B5EF4-FFF2-40B4-BE49-F238E27FC236}">
                  <a16:creationId xmlns:a16="http://schemas.microsoft.com/office/drawing/2014/main" id="{A783D576-1529-9552-8428-2FCE013FF355}"/>
                </a:ext>
              </a:extLst>
            </p:cNvPr>
            <p:cNvSpPr/>
            <p:nvPr/>
          </p:nvSpPr>
          <p:spPr>
            <a:xfrm>
              <a:off x="3036401" y="5998183"/>
              <a:ext cx="1539195" cy="442506"/>
            </a:xfrm>
            <a:prstGeom prst="roundRect">
              <a:avLst>
                <a:gd name="adj" fmla="val 0"/>
              </a:avLst>
            </a:prstGeom>
            <a:solidFill>
              <a:schemeClr val="bg1"/>
            </a:solidFill>
            <a:ln>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lvl="0" algn="ctr">
                <a:defRPr/>
              </a:pPr>
              <a:r>
                <a:rPr kumimoji="1" lang="en-US" altLang="ja-JP" sz="1400" b="1" dirty="0">
                  <a:solidFill>
                    <a:srgbClr val="0099FF"/>
                  </a:solidFill>
                  <a:latin typeface="UD デジタル 教科書体 NP" panose="02020400000000000000" pitchFamily="18" charset="-128"/>
                  <a:ea typeface="UD デジタル 教科書体 NP" panose="02020400000000000000" pitchFamily="18" charset="-128"/>
                </a:rPr>
                <a:t>11</a:t>
              </a:r>
              <a:r>
                <a:rPr kumimoji="1" lang="ja-JP" altLang="en-US" sz="1400" b="1" dirty="0">
                  <a:solidFill>
                    <a:srgbClr val="0099FF"/>
                  </a:solidFill>
                  <a:latin typeface="UD デジタル 教科書体 NP" panose="02020400000000000000" pitchFamily="18" charset="-128"/>
                  <a:ea typeface="UD デジタル 教科書体 NP" panose="02020400000000000000" pitchFamily="18" charset="-128"/>
                </a:rPr>
                <a:t>万</a:t>
              </a:r>
              <a:r>
                <a:rPr kumimoji="1" lang="en-US" altLang="ja-JP" sz="1400" b="1" dirty="0">
                  <a:solidFill>
                    <a:srgbClr val="0099FF"/>
                  </a:solidFill>
                  <a:latin typeface="UD デジタル 教科書体 NP" panose="02020400000000000000" pitchFamily="18" charset="-128"/>
                  <a:ea typeface="UD デジタル 教科書体 NP" panose="02020400000000000000" pitchFamily="18" charset="-128"/>
                </a:rPr>
                <a:t>8,800</a:t>
              </a:r>
              <a:r>
                <a:rPr kumimoji="1" lang="ja-JP" altLang="en-US" sz="1400" b="1" dirty="0">
                  <a:solidFill>
                    <a:srgbClr val="0099FF"/>
                  </a:solidFill>
                  <a:latin typeface="UD デジタル 教科書体 NP" panose="02020400000000000000" pitchFamily="18" charset="-128"/>
                  <a:ea typeface="UD デジタル 教科書体 NP" panose="02020400000000000000" pitchFamily="18" charset="-128"/>
                </a:rPr>
                <a:t>円</a:t>
              </a:r>
              <a:endParaRPr kumimoji="1" lang="en-US" altLang="ja-JP" sz="1400" b="1" dirty="0">
                <a:solidFill>
                  <a:srgbClr val="0099FF"/>
                </a:solidFill>
                <a:latin typeface="UD デジタル 教科書体 NP" panose="02020400000000000000" pitchFamily="18" charset="-128"/>
                <a:ea typeface="UD デジタル 教科書体 NP" panose="02020400000000000000" pitchFamily="18" charset="-128"/>
              </a:endParaRPr>
            </a:p>
          </p:txBody>
        </p:sp>
        <p:sp>
          <p:nvSpPr>
            <p:cNvPr id="95" name="二等辺三角形 94">
              <a:extLst>
                <a:ext uri="{FF2B5EF4-FFF2-40B4-BE49-F238E27FC236}">
                  <a16:creationId xmlns:a16="http://schemas.microsoft.com/office/drawing/2014/main" id="{6495BD4A-4463-B816-117B-D8FD6DA74AB4}"/>
                </a:ext>
              </a:extLst>
            </p:cNvPr>
            <p:cNvSpPr/>
            <p:nvPr/>
          </p:nvSpPr>
          <p:spPr>
            <a:xfrm rot="5400000">
              <a:off x="2337845" y="5647512"/>
              <a:ext cx="172367" cy="75208"/>
            </a:xfrm>
            <a:prstGeom prst="triangle">
              <a:avLst/>
            </a:prstGeom>
            <a:solidFill>
              <a:srgbClr val="0099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二等辺三角形 95">
              <a:extLst>
                <a:ext uri="{FF2B5EF4-FFF2-40B4-BE49-F238E27FC236}">
                  <a16:creationId xmlns:a16="http://schemas.microsoft.com/office/drawing/2014/main" id="{0C854688-2BEC-6316-6969-32D42C6FD75F}"/>
                </a:ext>
              </a:extLst>
            </p:cNvPr>
            <p:cNvSpPr/>
            <p:nvPr/>
          </p:nvSpPr>
          <p:spPr>
            <a:xfrm rot="5400000">
              <a:off x="2337845" y="6181900"/>
              <a:ext cx="172367" cy="75208"/>
            </a:xfrm>
            <a:prstGeom prst="triangle">
              <a:avLst/>
            </a:prstGeom>
            <a:solidFill>
              <a:srgbClr val="0099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四角形: 角を丸くする 97">
              <a:extLst>
                <a:ext uri="{FF2B5EF4-FFF2-40B4-BE49-F238E27FC236}">
                  <a16:creationId xmlns:a16="http://schemas.microsoft.com/office/drawing/2014/main" id="{1D3A89FE-9623-CB76-B0BA-8A78027DB604}"/>
                </a:ext>
              </a:extLst>
            </p:cNvPr>
            <p:cNvSpPr/>
            <p:nvPr/>
          </p:nvSpPr>
          <p:spPr>
            <a:xfrm>
              <a:off x="511767" y="5460634"/>
              <a:ext cx="541118" cy="442506"/>
            </a:xfrm>
            <a:prstGeom prst="roundRect">
              <a:avLst>
                <a:gd name="adj" fmla="val 0"/>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lvl="0" algn="ctr">
                <a:defRPr/>
              </a:pPr>
              <a:r>
                <a:rPr kumimoji="1" lang="ja-JP" altLang="en-US" sz="1100" dirty="0">
                  <a:solidFill>
                    <a:schemeClr val="bg1"/>
                  </a:solidFill>
                  <a:latin typeface="UD デジタル 教科書体 NP" panose="02020400000000000000" pitchFamily="18" charset="-128"/>
                  <a:ea typeface="UD デジタル 教科書体 NP" panose="02020400000000000000" pitchFamily="18" charset="-128"/>
                </a:rPr>
                <a:t>算出額</a:t>
              </a:r>
              <a:endParaRPr kumimoji="1" lang="en-US" altLang="ja-JP" sz="1100" dirty="0">
                <a:solidFill>
                  <a:schemeClr val="bg1"/>
                </a:solidFill>
                <a:latin typeface="UD デジタル 教科書体 NP" panose="02020400000000000000" pitchFamily="18" charset="-128"/>
                <a:ea typeface="UD デジタル 教科書体 NP" panose="02020400000000000000" pitchFamily="18" charset="-128"/>
              </a:endParaRPr>
            </a:p>
          </p:txBody>
        </p:sp>
        <p:sp>
          <p:nvSpPr>
            <p:cNvPr id="99" name="四角形: 角を丸くする 98">
              <a:extLst>
                <a:ext uri="{FF2B5EF4-FFF2-40B4-BE49-F238E27FC236}">
                  <a16:creationId xmlns:a16="http://schemas.microsoft.com/office/drawing/2014/main" id="{CD0FF6E9-EAD6-E528-F9E0-CD75CFDB227B}"/>
                </a:ext>
              </a:extLst>
            </p:cNvPr>
            <p:cNvSpPr/>
            <p:nvPr/>
          </p:nvSpPr>
          <p:spPr>
            <a:xfrm>
              <a:off x="511767" y="5998183"/>
              <a:ext cx="541118" cy="442506"/>
            </a:xfrm>
            <a:prstGeom prst="roundRect">
              <a:avLst>
                <a:gd name="adj" fmla="val 0"/>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lvl="0" algn="ctr">
                <a:defRPr/>
              </a:pPr>
              <a:r>
                <a:rPr kumimoji="1" lang="ja-JP" altLang="en-US" sz="1100" dirty="0">
                  <a:solidFill>
                    <a:schemeClr val="bg1"/>
                  </a:solidFill>
                  <a:latin typeface="UD デジタル 教科書体 NP" panose="02020400000000000000" pitchFamily="18" charset="-128"/>
                  <a:ea typeface="UD デジタル 教科書体 NP" panose="02020400000000000000" pitchFamily="18" charset="-128"/>
                </a:rPr>
                <a:t>算出額</a:t>
              </a:r>
              <a:endParaRPr kumimoji="1" lang="en-US" altLang="ja-JP" sz="1100" dirty="0">
                <a:solidFill>
                  <a:schemeClr val="bg1"/>
                </a:solidFill>
                <a:latin typeface="UD デジタル 教科書体 NP" panose="02020400000000000000" pitchFamily="18" charset="-128"/>
                <a:ea typeface="UD デジタル 教科書体 NP" panose="02020400000000000000" pitchFamily="18" charset="-128"/>
              </a:endParaRPr>
            </a:p>
          </p:txBody>
        </p:sp>
      </p:grpSp>
      <p:sp>
        <p:nvSpPr>
          <p:cNvPr id="101" name="角丸四角形 31">
            <a:extLst>
              <a:ext uri="{FF2B5EF4-FFF2-40B4-BE49-F238E27FC236}">
                <a16:creationId xmlns:a16="http://schemas.microsoft.com/office/drawing/2014/main" id="{E77A90DD-DE5F-7D73-DF4A-B78BE1A397F1}"/>
              </a:ext>
            </a:extLst>
          </p:cNvPr>
          <p:cNvSpPr/>
          <p:nvPr/>
        </p:nvSpPr>
        <p:spPr>
          <a:xfrm>
            <a:off x="4367885" y="5002159"/>
            <a:ext cx="2952601" cy="1015976"/>
          </a:xfrm>
          <a:prstGeom prst="roundRect">
            <a:avLst>
              <a:gd name="adj" fmla="val 12678"/>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pPr marL="177800" indent="-177800" algn="just">
              <a:lnSpc>
                <a:spcPct val="110000"/>
              </a:lnSpc>
              <a:buFont typeface="游ゴシック" panose="020B0400000000000000" pitchFamily="50" charset="-128"/>
              <a:buChar char="※"/>
            </a:pPr>
            <a:r>
              <a:rPr kumimoji="1" lang="ja-JP" altLang="en-US" sz="8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収入の修正申告や税額の更正決定により市町村民税の課税所得額（課税標準額）又は市町村民税の調整控除額の変更があった場合や、離婚・死別等により保護者等の変更があった場合は、受給資格や支給額の変更、就学支援金の返納等が生じる可能性がありますので、学校を通じて都道府県（国立高校等の場合は学校を通じて文部科学省）に対して、速やかに収入状況届出等を提出する必要があります。</a:t>
            </a:r>
          </a:p>
        </p:txBody>
      </p:sp>
      <p:graphicFrame>
        <p:nvGraphicFramePr>
          <p:cNvPr id="104" name="表 103">
            <a:extLst>
              <a:ext uri="{FF2B5EF4-FFF2-40B4-BE49-F238E27FC236}">
                <a16:creationId xmlns:a16="http://schemas.microsoft.com/office/drawing/2014/main" id="{BF60666E-9941-BE27-09BB-84F78A7A6D5B}"/>
              </a:ext>
            </a:extLst>
          </p:cNvPr>
          <p:cNvGraphicFramePr>
            <a:graphicFrameLocks noGrp="1"/>
          </p:cNvGraphicFramePr>
          <p:nvPr>
            <p:extLst>
              <p:ext uri="{D42A27DB-BD31-4B8C-83A1-F6EECF244321}">
                <p14:modId xmlns:p14="http://schemas.microsoft.com/office/powerpoint/2010/main" val="4187176286"/>
              </p:ext>
            </p:extLst>
          </p:nvPr>
        </p:nvGraphicFramePr>
        <p:xfrm>
          <a:off x="281256" y="6479631"/>
          <a:ext cx="6896724" cy="1654800"/>
        </p:xfrm>
        <a:graphic>
          <a:graphicData uri="http://schemas.openxmlformats.org/drawingml/2006/table">
            <a:tbl>
              <a:tblPr firstRow="1" bandRow="1">
                <a:tableStyleId>{93296810-A885-4BE3-A3E7-6D5BEEA58F35}</a:tableStyleId>
              </a:tblPr>
              <a:tblGrid>
                <a:gridCol w="1290369">
                  <a:extLst>
                    <a:ext uri="{9D8B030D-6E8A-4147-A177-3AD203B41FA5}">
                      <a16:colId xmlns:a16="http://schemas.microsoft.com/office/drawing/2014/main" val="2415831101"/>
                    </a:ext>
                  </a:extLst>
                </a:gridCol>
                <a:gridCol w="2078355">
                  <a:extLst>
                    <a:ext uri="{9D8B030D-6E8A-4147-A177-3AD203B41FA5}">
                      <a16:colId xmlns:a16="http://schemas.microsoft.com/office/drawing/2014/main" val="1488528767"/>
                    </a:ext>
                  </a:extLst>
                </a:gridCol>
                <a:gridCol w="1764000">
                  <a:extLst>
                    <a:ext uri="{9D8B030D-6E8A-4147-A177-3AD203B41FA5}">
                      <a16:colId xmlns:a16="http://schemas.microsoft.com/office/drawing/2014/main" val="2081828143"/>
                    </a:ext>
                  </a:extLst>
                </a:gridCol>
                <a:gridCol w="1764000">
                  <a:extLst>
                    <a:ext uri="{9D8B030D-6E8A-4147-A177-3AD203B41FA5}">
                      <a16:colId xmlns:a16="http://schemas.microsoft.com/office/drawing/2014/main" val="962613202"/>
                    </a:ext>
                  </a:extLst>
                </a:gridCol>
              </a:tblGrid>
              <a:tr h="275800">
                <a:tc>
                  <a:txBody>
                    <a:bodyPr/>
                    <a:lstStyle/>
                    <a:p>
                      <a:pPr algn="ctr"/>
                      <a:endParaRPr kumimoji="1" lang="ja-JP" altLang="en-US" sz="12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kumimoji="1" lang="ja-JP" altLang="en-US" sz="1100" b="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子の人数</a:t>
                      </a: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algn="ctr"/>
                      <a:r>
                        <a:rPr kumimoji="1" lang="en-US" altLang="ja-JP" sz="1100" dirty="0">
                          <a:solidFill>
                            <a:srgbClr val="0099FF"/>
                          </a:solidFill>
                          <a:latin typeface="UD デジタル 教科書体 NP" panose="02020400000000000000" pitchFamily="18" charset="-128"/>
                          <a:ea typeface="UD デジタル 教科書体 NP" panose="02020400000000000000" pitchFamily="18" charset="-128"/>
                        </a:rPr>
                        <a:t>11</a:t>
                      </a:r>
                      <a:r>
                        <a:rPr kumimoji="1" lang="ja-JP" altLang="en-US" sz="1100" dirty="0">
                          <a:solidFill>
                            <a:srgbClr val="0099FF"/>
                          </a:solidFill>
                          <a:latin typeface="UD デジタル 教科書体 NP" panose="02020400000000000000" pitchFamily="18" charset="-128"/>
                          <a:ea typeface="UD デジタル 教科書体 NP" panose="02020400000000000000" pitchFamily="18" charset="-128"/>
                        </a:rPr>
                        <a:t>万</a:t>
                      </a:r>
                      <a:r>
                        <a:rPr kumimoji="1" lang="en-US" altLang="ja-JP" sz="1100" dirty="0">
                          <a:solidFill>
                            <a:srgbClr val="0099FF"/>
                          </a:solidFill>
                          <a:latin typeface="UD デジタル 教科書体 NP" panose="02020400000000000000" pitchFamily="18" charset="-128"/>
                          <a:ea typeface="UD デジタル 教科書体 NP" panose="02020400000000000000" pitchFamily="18" charset="-128"/>
                        </a:rPr>
                        <a:t>8,800</a:t>
                      </a:r>
                      <a:r>
                        <a:rPr kumimoji="1" lang="ja-JP" altLang="en-US" sz="1100" dirty="0">
                          <a:solidFill>
                            <a:srgbClr val="0099FF"/>
                          </a:solidFill>
                          <a:latin typeface="UD デジタル 教科書体 NP" panose="02020400000000000000" pitchFamily="18" charset="-128"/>
                          <a:ea typeface="UD デジタル 教科書体 NP" panose="02020400000000000000" pitchFamily="18" charset="-128"/>
                        </a:rPr>
                        <a:t>円</a:t>
                      </a:r>
                      <a:r>
                        <a:rPr kumimoji="1" lang="ja-JP" altLang="en-US" sz="900" b="0" i="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の支給</a:t>
                      </a:r>
                      <a:endParaRPr kumimoji="1" lang="ja-JP" altLang="en-US" sz="1100" b="0" i="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algn="ctr"/>
                      <a:r>
                        <a:rPr kumimoji="1" lang="en-US" altLang="ja-JP" sz="1100" dirty="0">
                          <a:solidFill>
                            <a:srgbClr val="0099FF"/>
                          </a:solidFill>
                          <a:latin typeface="UD デジタル 教科書体 NP" panose="02020400000000000000" pitchFamily="18" charset="-128"/>
                          <a:ea typeface="UD デジタル 教科書体 NP" panose="02020400000000000000" pitchFamily="18" charset="-128"/>
                        </a:rPr>
                        <a:t>39</a:t>
                      </a:r>
                      <a:r>
                        <a:rPr kumimoji="1" lang="ja-JP" altLang="en-US" sz="1100" dirty="0">
                          <a:solidFill>
                            <a:srgbClr val="0099FF"/>
                          </a:solidFill>
                          <a:latin typeface="UD デジタル 教科書体 NP" panose="02020400000000000000" pitchFamily="18" charset="-128"/>
                          <a:ea typeface="UD デジタル 教科書体 NP" panose="02020400000000000000" pitchFamily="18" charset="-128"/>
                        </a:rPr>
                        <a:t>万</a:t>
                      </a:r>
                      <a:r>
                        <a:rPr kumimoji="1" lang="en-US" altLang="ja-JP" sz="1100" dirty="0">
                          <a:solidFill>
                            <a:srgbClr val="0099FF"/>
                          </a:solidFill>
                          <a:latin typeface="UD デジタル 教科書体 NP" panose="02020400000000000000" pitchFamily="18" charset="-128"/>
                          <a:ea typeface="UD デジタル 教科書体 NP" panose="02020400000000000000" pitchFamily="18" charset="-128"/>
                        </a:rPr>
                        <a:t>6,000</a:t>
                      </a:r>
                      <a:r>
                        <a:rPr kumimoji="1" lang="ja-JP" altLang="en-US" sz="1100" dirty="0">
                          <a:solidFill>
                            <a:srgbClr val="0099FF"/>
                          </a:solidFill>
                          <a:latin typeface="UD デジタル 教科書体 NP" panose="02020400000000000000" pitchFamily="18" charset="-128"/>
                          <a:ea typeface="UD デジタル 教科書体 NP" panose="02020400000000000000" pitchFamily="18" charset="-128"/>
                        </a:rPr>
                        <a:t>円</a:t>
                      </a:r>
                      <a:r>
                        <a:rPr kumimoji="1" lang="ja-JP" altLang="en-US" sz="900" b="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の支給</a:t>
                      </a:r>
                      <a:endParaRPr kumimoji="1" lang="ja-JP" altLang="en-US" sz="1100" b="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01003949"/>
                  </a:ext>
                </a:extLst>
              </a:tr>
              <a:tr h="275800">
                <a:tc rowSpan="2">
                  <a:txBody>
                    <a:bodyPr/>
                    <a:lstStyle/>
                    <a:p>
                      <a:pPr algn="ctr"/>
                      <a:r>
                        <a:rPr kumimoji="1" lang="ja-JP" altLang="en-US" sz="105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両親のうち</a:t>
                      </a:r>
                      <a:r>
                        <a:rPr kumimoji="1" lang="ja-JP" altLang="en-US" sz="1050" b="1" dirty="0">
                          <a:solidFill>
                            <a:srgbClr val="FF6600"/>
                          </a:solidFill>
                          <a:latin typeface="UD デジタル 教科書体 NP" panose="02020400000000000000" pitchFamily="18" charset="-128"/>
                          <a:ea typeface="UD デジタル 教科書体 NP" panose="02020400000000000000" pitchFamily="18" charset="-128"/>
                        </a:rPr>
                        <a:t>一方が</a:t>
                      </a:r>
                      <a:r>
                        <a:rPr kumimoji="1" lang="ja-JP" altLang="en-US" sz="105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働いている場合</a:t>
                      </a: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1E7"/>
                    </a:solidFill>
                  </a:tcPr>
                </a:tc>
                <a:tc>
                  <a:txBody>
                    <a:bodyPr/>
                    <a:lstStyle/>
                    <a:p>
                      <a:pPr algn="l"/>
                      <a:r>
                        <a:rPr kumimoji="1" lang="ja-JP" altLang="en-US"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子</a:t>
                      </a:r>
                      <a:r>
                        <a:rPr kumimoji="1" lang="en-US" altLang="ja-JP"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2</a:t>
                      </a:r>
                      <a:r>
                        <a:rPr kumimoji="1" lang="ja-JP" altLang="en-US"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人</a:t>
                      </a:r>
                      <a:r>
                        <a:rPr kumimoji="1" lang="en-US" altLang="ja-JP" sz="7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a:t>
                      </a:r>
                      <a:r>
                        <a:rPr kumimoji="1" lang="ja-JP" altLang="en-US" sz="7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高校生・高校生</a:t>
                      </a:r>
                      <a:r>
                        <a:rPr kumimoji="1" lang="en-US" altLang="ja-JP" sz="7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a:t>
                      </a:r>
                      <a:endParaRPr kumimoji="1" lang="ja-JP" altLang="en-US" sz="10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a:txBody>
                  <a:tcPr marT="18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lvl="0" indent="0" algn="r" defTabSz="755934"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lumMod val="75000"/>
                              <a:lumOff val="25000"/>
                            </a:prstClr>
                          </a:solidFill>
                          <a:effectLst/>
                          <a:uLnTx/>
                          <a:uFillTx/>
                          <a:latin typeface="UD デジタル 教科書体 NP" panose="02020400000000000000" pitchFamily="18" charset="-128"/>
                          <a:ea typeface="UD デジタル 教科書体 NP" panose="02020400000000000000" pitchFamily="18" charset="-128"/>
                          <a:cs typeface="+mn-cs"/>
                        </a:rPr>
                        <a:t>～約</a:t>
                      </a:r>
                      <a:r>
                        <a:rPr kumimoji="1" lang="en-US" altLang="ja-JP" sz="900" b="0" i="0" u="none" strike="noStrike" kern="1200" cap="none" spc="0" normalizeH="0" baseline="0" noProof="0" dirty="0">
                          <a:ln>
                            <a:noFill/>
                          </a:ln>
                          <a:solidFill>
                            <a:prstClr val="black">
                              <a:lumMod val="75000"/>
                              <a:lumOff val="25000"/>
                            </a:prstClr>
                          </a:solidFill>
                          <a:effectLst/>
                          <a:uLnTx/>
                          <a:uFillTx/>
                          <a:latin typeface="UD デジタル 教科書体 NP" panose="02020400000000000000" pitchFamily="18" charset="-128"/>
                          <a:ea typeface="UD デジタル 教科書体 NP" panose="02020400000000000000" pitchFamily="18" charset="-128"/>
                          <a:cs typeface="+mn-cs"/>
                        </a:rPr>
                        <a:t>950</a:t>
                      </a:r>
                      <a:r>
                        <a:rPr kumimoji="1" lang="ja-JP" altLang="en-US" sz="900" b="0" i="0" u="none" strike="noStrike" kern="1200" cap="none" spc="0" normalizeH="0" baseline="0" noProof="0" dirty="0">
                          <a:ln>
                            <a:noFill/>
                          </a:ln>
                          <a:solidFill>
                            <a:prstClr val="black">
                              <a:lumMod val="75000"/>
                              <a:lumOff val="25000"/>
                            </a:prstClr>
                          </a:solidFill>
                          <a:effectLst/>
                          <a:uLnTx/>
                          <a:uFillTx/>
                          <a:latin typeface="UD デジタル 教科書体 NP" panose="02020400000000000000" pitchFamily="18" charset="-128"/>
                          <a:ea typeface="UD デジタル 教科書体 NP" panose="02020400000000000000" pitchFamily="18" charset="-128"/>
                          <a:cs typeface="+mn-cs"/>
                        </a:rPr>
                        <a:t>万円</a:t>
                      </a:r>
                    </a:p>
                  </a:txBody>
                  <a:tcPr marR="324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lvl="0" indent="0" algn="r" defTabSz="755934"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lumMod val="75000"/>
                              <a:lumOff val="25000"/>
                            </a:prstClr>
                          </a:solidFill>
                          <a:effectLst/>
                          <a:uLnTx/>
                          <a:uFillTx/>
                          <a:latin typeface="UD デジタル 教科書体 NP" panose="02020400000000000000" pitchFamily="18" charset="-128"/>
                          <a:ea typeface="UD デジタル 教科書体 NP" panose="02020400000000000000" pitchFamily="18" charset="-128"/>
                          <a:cs typeface="+mn-cs"/>
                        </a:rPr>
                        <a:t>～約</a:t>
                      </a:r>
                      <a:r>
                        <a:rPr kumimoji="1" lang="en-US" altLang="ja-JP" sz="900" b="0" i="0" u="none" strike="noStrike" kern="1200" cap="none" spc="0" normalizeH="0" baseline="0" noProof="0" dirty="0">
                          <a:ln>
                            <a:noFill/>
                          </a:ln>
                          <a:solidFill>
                            <a:prstClr val="black">
                              <a:lumMod val="75000"/>
                              <a:lumOff val="25000"/>
                            </a:prstClr>
                          </a:solidFill>
                          <a:effectLst/>
                          <a:uLnTx/>
                          <a:uFillTx/>
                          <a:latin typeface="UD デジタル 教科書体 NP" panose="02020400000000000000" pitchFamily="18" charset="-128"/>
                          <a:ea typeface="UD デジタル 教科書体 NP" panose="02020400000000000000" pitchFamily="18" charset="-128"/>
                          <a:cs typeface="+mn-cs"/>
                        </a:rPr>
                        <a:t>640</a:t>
                      </a:r>
                      <a:r>
                        <a:rPr kumimoji="1" lang="ja-JP" altLang="en-US" sz="900" b="0" i="0" u="none" strike="noStrike" kern="1200" cap="none" spc="0" normalizeH="0" baseline="0" noProof="0" dirty="0">
                          <a:ln>
                            <a:noFill/>
                          </a:ln>
                          <a:solidFill>
                            <a:prstClr val="black">
                              <a:lumMod val="75000"/>
                              <a:lumOff val="25000"/>
                            </a:prstClr>
                          </a:solidFill>
                          <a:effectLst/>
                          <a:uLnTx/>
                          <a:uFillTx/>
                          <a:latin typeface="UD デジタル 教科書体 NP" panose="02020400000000000000" pitchFamily="18" charset="-128"/>
                          <a:ea typeface="UD デジタル 教科書体 NP" panose="02020400000000000000" pitchFamily="18" charset="-128"/>
                          <a:cs typeface="+mn-cs"/>
                        </a:rPr>
                        <a:t>万円</a:t>
                      </a:r>
                    </a:p>
                  </a:txBody>
                  <a:tcPr marR="324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61736992"/>
                  </a:ext>
                </a:extLst>
              </a:tr>
              <a:tr h="275800">
                <a:tc vMerge="1">
                  <a:txBody>
                    <a:bodyPr/>
                    <a:lstStyle/>
                    <a:p>
                      <a:pPr algn="ctr"/>
                      <a:endParaRPr kumimoji="1" lang="ja-JP" altLang="en-US" sz="12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a:txBody>
                  <a:tcPr marT="36000" marB="3600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lumMod val="75000"/>
                              <a:lumOff val="25000"/>
                            </a:prstClr>
                          </a:solidFill>
                          <a:effectLst/>
                          <a:uLnTx/>
                          <a:uFillTx/>
                          <a:latin typeface="UD デジタル 教科書体 NP" panose="02020400000000000000" pitchFamily="18" charset="-128"/>
                          <a:ea typeface="UD デジタル 教科書体 NP" panose="02020400000000000000" pitchFamily="18" charset="-128"/>
                          <a:cs typeface="+mn-cs"/>
                        </a:rPr>
                        <a:t>子</a:t>
                      </a:r>
                      <a:r>
                        <a:rPr kumimoji="1" lang="en-US" altLang="ja-JP" sz="900" b="0" i="0" u="none" strike="noStrike" kern="1200" cap="none" spc="0" normalizeH="0" baseline="0" noProof="0" dirty="0">
                          <a:ln>
                            <a:noFill/>
                          </a:ln>
                          <a:solidFill>
                            <a:prstClr val="black">
                              <a:lumMod val="75000"/>
                              <a:lumOff val="25000"/>
                            </a:prstClr>
                          </a:solidFill>
                          <a:effectLst/>
                          <a:uLnTx/>
                          <a:uFillTx/>
                          <a:latin typeface="UD デジタル 教科書体 NP" panose="02020400000000000000" pitchFamily="18" charset="-128"/>
                          <a:ea typeface="UD デジタル 教科書体 NP" panose="02020400000000000000" pitchFamily="18" charset="-128"/>
                          <a:cs typeface="+mn-cs"/>
                        </a:rPr>
                        <a:t>2</a:t>
                      </a:r>
                      <a:r>
                        <a:rPr kumimoji="1" lang="ja-JP" altLang="en-US" sz="900" b="0" i="0" u="none" strike="noStrike" kern="1200" cap="none" spc="0" normalizeH="0" baseline="0" noProof="0" dirty="0">
                          <a:ln>
                            <a:noFill/>
                          </a:ln>
                          <a:solidFill>
                            <a:prstClr val="black">
                              <a:lumMod val="75000"/>
                              <a:lumOff val="25000"/>
                            </a:prstClr>
                          </a:solidFill>
                          <a:effectLst/>
                          <a:uLnTx/>
                          <a:uFillTx/>
                          <a:latin typeface="UD デジタル 教科書体 NP" panose="02020400000000000000" pitchFamily="18" charset="-128"/>
                          <a:ea typeface="UD デジタル 教科書体 NP" panose="02020400000000000000" pitchFamily="18" charset="-128"/>
                          <a:cs typeface="+mn-cs"/>
                        </a:rPr>
                        <a:t>人</a:t>
                      </a:r>
                      <a:r>
                        <a:rPr kumimoji="1" lang="en-US" altLang="ja-JP" sz="700" b="0" i="0" u="none" strike="noStrike" kern="1200" cap="none" spc="0" normalizeH="0" baseline="0" noProof="0" dirty="0">
                          <a:ln>
                            <a:noFill/>
                          </a:ln>
                          <a:solidFill>
                            <a:prstClr val="black">
                              <a:lumMod val="75000"/>
                              <a:lumOff val="25000"/>
                            </a:prstClr>
                          </a:solidFill>
                          <a:effectLst/>
                          <a:uLnTx/>
                          <a:uFillTx/>
                          <a:latin typeface="UD デジタル 教科書体 NP" panose="02020400000000000000" pitchFamily="18" charset="-128"/>
                          <a:ea typeface="UD デジタル 教科書体 NP" panose="02020400000000000000" pitchFamily="18" charset="-128"/>
                          <a:cs typeface="+mn-cs"/>
                        </a:rPr>
                        <a:t>(</a:t>
                      </a:r>
                      <a:r>
                        <a:rPr kumimoji="1" lang="ja-JP" altLang="en-US" sz="700" b="0" i="0" u="none" strike="noStrike" kern="1200" cap="none" spc="0" normalizeH="0" baseline="0" noProof="0" dirty="0">
                          <a:ln>
                            <a:noFill/>
                          </a:ln>
                          <a:solidFill>
                            <a:prstClr val="black">
                              <a:lumMod val="75000"/>
                              <a:lumOff val="25000"/>
                            </a:prstClr>
                          </a:solidFill>
                          <a:effectLst/>
                          <a:uLnTx/>
                          <a:uFillTx/>
                          <a:latin typeface="UD デジタル 教科書体 NP" panose="02020400000000000000" pitchFamily="18" charset="-128"/>
                          <a:ea typeface="UD デジタル 教科書体 NP" panose="02020400000000000000" pitchFamily="18" charset="-128"/>
                          <a:cs typeface="+mn-cs"/>
                        </a:rPr>
                        <a:t>大学生・高校生</a:t>
                      </a:r>
                      <a:r>
                        <a:rPr kumimoji="1" lang="en-US" altLang="ja-JP" sz="700" b="0" i="0" u="none" strike="noStrike" kern="1200" cap="none" spc="0" normalizeH="0" baseline="0" noProof="0" dirty="0">
                          <a:ln>
                            <a:noFill/>
                          </a:ln>
                          <a:solidFill>
                            <a:prstClr val="black">
                              <a:lumMod val="75000"/>
                              <a:lumOff val="25000"/>
                            </a:prstClr>
                          </a:solidFill>
                          <a:effectLst/>
                          <a:uLnTx/>
                          <a:uFillTx/>
                          <a:latin typeface="UD デジタル 教科書体 NP" panose="02020400000000000000" pitchFamily="18" charset="-128"/>
                          <a:ea typeface="UD デジタル 教科書体 NP" panose="02020400000000000000" pitchFamily="18" charset="-128"/>
                          <a:cs typeface="+mn-cs"/>
                        </a:rPr>
                        <a:t>)</a:t>
                      </a:r>
                      <a:endParaRPr kumimoji="1" lang="ja-JP" altLang="en-US" sz="1000" b="0" i="0" u="none" strike="noStrike" kern="1200" cap="none" spc="0" normalizeH="0" baseline="0" noProof="0" dirty="0">
                        <a:ln>
                          <a:noFill/>
                        </a:ln>
                        <a:solidFill>
                          <a:prstClr val="black">
                            <a:lumMod val="75000"/>
                            <a:lumOff val="25000"/>
                          </a:prstClr>
                        </a:solidFill>
                        <a:effectLst/>
                        <a:uLnTx/>
                        <a:uFillTx/>
                        <a:latin typeface="UD デジタル 教科書体 NP" panose="02020400000000000000" pitchFamily="18" charset="-128"/>
                        <a:ea typeface="UD デジタル 教科書体 NP" panose="02020400000000000000" pitchFamily="18" charset="-128"/>
                        <a:cs typeface="+mn-cs"/>
                      </a:endParaRPr>
                    </a:p>
                  </a:txBody>
                  <a:tcPr marT="18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lvl="0" indent="0" algn="r" defTabSz="755934"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lumMod val="75000"/>
                              <a:lumOff val="25000"/>
                            </a:prstClr>
                          </a:solidFill>
                          <a:effectLst/>
                          <a:uLnTx/>
                          <a:uFillTx/>
                          <a:latin typeface="UD デジタル 教科書体 NP" panose="02020400000000000000" pitchFamily="18" charset="-128"/>
                          <a:ea typeface="UD デジタル 教科書体 NP" panose="02020400000000000000" pitchFamily="18" charset="-128"/>
                          <a:cs typeface="+mn-cs"/>
                        </a:rPr>
                        <a:t>～約</a:t>
                      </a:r>
                      <a:r>
                        <a:rPr kumimoji="1" lang="en-US" altLang="ja-JP" sz="900" b="0" i="0" u="none" strike="noStrike" kern="1200" cap="none" spc="0" normalizeH="0" baseline="0" noProof="0" dirty="0">
                          <a:ln>
                            <a:noFill/>
                          </a:ln>
                          <a:solidFill>
                            <a:prstClr val="black">
                              <a:lumMod val="75000"/>
                              <a:lumOff val="25000"/>
                            </a:prstClr>
                          </a:solidFill>
                          <a:effectLst/>
                          <a:uLnTx/>
                          <a:uFillTx/>
                          <a:latin typeface="UD デジタル 教科書体 NP" panose="02020400000000000000" pitchFamily="18" charset="-128"/>
                          <a:ea typeface="UD デジタル 教科書体 NP" panose="02020400000000000000" pitchFamily="18" charset="-128"/>
                          <a:cs typeface="+mn-cs"/>
                        </a:rPr>
                        <a:t>960</a:t>
                      </a:r>
                      <a:r>
                        <a:rPr kumimoji="1" lang="ja-JP" altLang="en-US" sz="900" b="0" i="0" u="none" strike="noStrike" kern="1200" cap="none" spc="0" normalizeH="0" baseline="0" noProof="0" dirty="0">
                          <a:ln>
                            <a:noFill/>
                          </a:ln>
                          <a:solidFill>
                            <a:prstClr val="black">
                              <a:lumMod val="75000"/>
                              <a:lumOff val="25000"/>
                            </a:prstClr>
                          </a:solidFill>
                          <a:effectLst/>
                          <a:uLnTx/>
                          <a:uFillTx/>
                          <a:latin typeface="UD デジタル 教科書体 NP" panose="02020400000000000000" pitchFamily="18" charset="-128"/>
                          <a:ea typeface="UD デジタル 教科書体 NP" panose="02020400000000000000" pitchFamily="18" charset="-128"/>
                          <a:cs typeface="+mn-cs"/>
                        </a:rPr>
                        <a:t>万円</a:t>
                      </a:r>
                    </a:p>
                  </a:txBody>
                  <a:tcPr marR="324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lvl="0" indent="0" algn="r" defTabSz="755934"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lumMod val="75000"/>
                              <a:lumOff val="25000"/>
                            </a:prstClr>
                          </a:solidFill>
                          <a:effectLst/>
                          <a:uLnTx/>
                          <a:uFillTx/>
                          <a:latin typeface="UD デジタル 教科書体 NP" panose="02020400000000000000" pitchFamily="18" charset="-128"/>
                          <a:ea typeface="UD デジタル 教科書体 NP" panose="02020400000000000000" pitchFamily="18" charset="-128"/>
                          <a:cs typeface="+mn-cs"/>
                        </a:rPr>
                        <a:t>～約</a:t>
                      </a:r>
                      <a:r>
                        <a:rPr kumimoji="1" lang="en-US" altLang="ja-JP" sz="900" b="0" i="0" u="none" strike="noStrike" kern="1200" cap="none" spc="0" normalizeH="0" baseline="0" noProof="0" dirty="0">
                          <a:ln>
                            <a:noFill/>
                          </a:ln>
                          <a:solidFill>
                            <a:prstClr val="black">
                              <a:lumMod val="75000"/>
                              <a:lumOff val="25000"/>
                            </a:prstClr>
                          </a:solidFill>
                          <a:effectLst/>
                          <a:uLnTx/>
                          <a:uFillTx/>
                          <a:latin typeface="UD デジタル 教科書体 NP" panose="02020400000000000000" pitchFamily="18" charset="-128"/>
                          <a:ea typeface="UD デジタル 教科書体 NP" panose="02020400000000000000" pitchFamily="18" charset="-128"/>
                          <a:cs typeface="+mn-cs"/>
                        </a:rPr>
                        <a:t>650</a:t>
                      </a:r>
                      <a:r>
                        <a:rPr kumimoji="1" lang="ja-JP" altLang="en-US" sz="900" b="0" i="0" u="none" strike="noStrike" kern="1200" cap="none" spc="0" normalizeH="0" baseline="0" noProof="0" dirty="0">
                          <a:ln>
                            <a:noFill/>
                          </a:ln>
                          <a:solidFill>
                            <a:prstClr val="black">
                              <a:lumMod val="75000"/>
                              <a:lumOff val="25000"/>
                            </a:prstClr>
                          </a:solidFill>
                          <a:effectLst/>
                          <a:uLnTx/>
                          <a:uFillTx/>
                          <a:latin typeface="UD デジタル 教科書体 NP" panose="02020400000000000000" pitchFamily="18" charset="-128"/>
                          <a:ea typeface="UD デジタル 教科書体 NP" panose="02020400000000000000" pitchFamily="18" charset="-128"/>
                          <a:cs typeface="+mn-cs"/>
                        </a:rPr>
                        <a:t>万円</a:t>
                      </a:r>
                    </a:p>
                  </a:txBody>
                  <a:tcPr marR="324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29721363"/>
                  </a:ext>
                </a:extLst>
              </a:tr>
              <a:tr h="275800">
                <a:tc rowSpan="3">
                  <a:txBody>
                    <a:bodyPr/>
                    <a:lstStyle/>
                    <a:p>
                      <a:pPr algn="ctr"/>
                      <a:r>
                        <a:rPr kumimoji="1" lang="ja-JP" altLang="en-US" sz="11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両親</a:t>
                      </a:r>
                      <a:endParaRPr kumimoji="1" lang="en-US" altLang="ja-JP" sz="11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a:p>
                      <a:pPr algn="ctr"/>
                      <a:r>
                        <a:rPr kumimoji="1" lang="ja-JP" altLang="en-US" sz="1100" b="1" dirty="0">
                          <a:solidFill>
                            <a:srgbClr val="FF6600"/>
                          </a:solidFill>
                          <a:latin typeface="UD デジタル 教科書体 NP" panose="02020400000000000000" pitchFamily="18" charset="-128"/>
                          <a:ea typeface="UD デジタル 教科書体 NP" panose="02020400000000000000" pitchFamily="18" charset="-128"/>
                        </a:rPr>
                        <a:t>共働き</a:t>
                      </a:r>
                      <a:r>
                        <a:rPr kumimoji="1" lang="ja-JP" altLang="en-US" sz="11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の場合</a:t>
                      </a: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FF1E7"/>
                    </a:solid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lumMod val="75000"/>
                              <a:lumOff val="25000"/>
                            </a:prstClr>
                          </a:solidFill>
                          <a:effectLst/>
                          <a:uLnTx/>
                          <a:uFillTx/>
                          <a:latin typeface="UD デジタル 教科書体 NP" panose="02020400000000000000" pitchFamily="18" charset="-128"/>
                          <a:ea typeface="UD デジタル 教科書体 NP" panose="02020400000000000000" pitchFamily="18" charset="-128"/>
                          <a:cs typeface="+mn-cs"/>
                        </a:rPr>
                        <a:t>子</a:t>
                      </a:r>
                      <a:r>
                        <a:rPr kumimoji="1" lang="en-US" altLang="ja-JP" sz="900" b="0" i="0" u="none" strike="noStrike" kern="1200" cap="none" spc="0" normalizeH="0" baseline="0" noProof="0" dirty="0">
                          <a:ln>
                            <a:noFill/>
                          </a:ln>
                          <a:solidFill>
                            <a:prstClr val="black">
                              <a:lumMod val="75000"/>
                              <a:lumOff val="25000"/>
                            </a:prstClr>
                          </a:solidFill>
                          <a:effectLst/>
                          <a:uLnTx/>
                          <a:uFillTx/>
                          <a:latin typeface="UD デジタル 教科書体 NP" panose="02020400000000000000" pitchFamily="18" charset="-128"/>
                          <a:ea typeface="UD デジタル 教科書体 NP" panose="02020400000000000000" pitchFamily="18" charset="-128"/>
                          <a:cs typeface="+mn-cs"/>
                        </a:rPr>
                        <a:t>2</a:t>
                      </a:r>
                      <a:r>
                        <a:rPr kumimoji="1" lang="ja-JP" altLang="en-US" sz="900" b="0" i="0" u="none" strike="noStrike" kern="1200" cap="none" spc="0" normalizeH="0" baseline="0" noProof="0" dirty="0">
                          <a:ln>
                            <a:noFill/>
                          </a:ln>
                          <a:solidFill>
                            <a:prstClr val="black">
                              <a:lumMod val="75000"/>
                              <a:lumOff val="25000"/>
                            </a:prstClr>
                          </a:solidFill>
                          <a:effectLst/>
                          <a:uLnTx/>
                          <a:uFillTx/>
                          <a:latin typeface="UD デジタル 教科書体 NP" panose="02020400000000000000" pitchFamily="18" charset="-128"/>
                          <a:ea typeface="UD デジタル 教科書体 NP" panose="02020400000000000000" pitchFamily="18" charset="-128"/>
                          <a:cs typeface="+mn-cs"/>
                        </a:rPr>
                        <a:t>人</a:t>
                      </a:r>
                      <a:r>
                        <a:rPr kumimoji="1" lang="en-US" altLang="ja-JP" sz="700" b="0" i="0" u="none" strike="noStrike" kern="1200" cap="none" spc="0" normalizeH="0" baseline="0" noProof="0" dirty="0">
                          <a:ln>
                            <a:noFill/>
                          </a:ln>
                          <a:solidFill>
                            <a:prstClr val="black">
                              <a:lumMod val="75000"/>
                              <a:lumOff val="25000"/>
                            </a:prstClr>
                          </a:solidFill>
                          <a:effectLst/>
                          <a:uLnTx/>
                          <a:uFillTx/>
                          <a:latin typeface="UD デジタル 教科書体 NP" panose="02020400000000000000" pitchFamily="18" charset="-128"/>
                          <a:ea typeface="UD デジタル 教科書体 NP" panose="02020400000000000000" pitchFamily="18" charset="-128"/>
                          <a:cs typeface="+mn-cs"/>
                        </a:rPr>
                        <a:t>(</a:t>
                      </a:r>
                      <a:r>
                        <a:rPr kumimoji="1" lang="ja-JP" altLang="en-US" sz="700" b="0" i="0" u="none" strike="noStrike" kern="1200" cap="none" spc="0" normalizeH="0" baseline="0" noProof="0" dirty="0">
                          <a:ln>
                            <a:noFill/>
                          </a:ln>
                          <a:solidFill>
                            <a:prstClr val="black">
                              <a:lumMod val="75000"/>
                              <a:lumOff val="25000"/>
                            </a:prstClr>
                          </a:solidFill>
                          <a:effectLst/>
                          <a:uLnTx/>
                          <a:uFillTx/>
                          <a:latin typeface="UD デジタル 教科書体 NP" panose="02020400000000000000" pitchFamily="18" charset="-128"/>
                          <a:ea typeface="UD デジタル 教科書体 NP" panose="02020400000000000000" pitchFamily="18" charset="-128"/>
                          <a:cs typeface="+mn-cs"/>
                        </a:rPr>
                        <a:t>高校生・中学生以下</a:t>
                      </a:r>
                      <a:r>
                        <a:rPr kumimoji="1" lang="en-US" altLang="ja-JP" sz="700" b="0" i="0" u="none" strike="noStrike" kern="1200" cap="none" spc="0" normalizeH="0" baseline="0" noProof="0" dirty="0">
                          <a:ln>
                            <a:noFill/>
                          </a:ln>
                          <a:solidFill>
                            <a:prstClr val="black">
                              <a:lumMod val="75000"/>
                              <a:lumOff val="25000"/>
                            </a:prstClr>
                          </a:solidFill>
                          <a:effectLst/>
                          <a:uLnTx/>
                          <a:uFillTx/>
                          <a:latin typeface="UD デジタル 教科書体 NP" panose="02020400000000000000" pitchFamily="18" charset="-128"/>
                          <a:ea typeface="UD デジタル 教科書体 NP" panose="02020400000000000000" pitchFamily="18" charset="-128"/>
                          <a:cs typeface="+mn-cs"/>
                        </a:rPr>
                        <a:t>)</a:t>
                      </a:r>
                      <a:endParaRPr kumimoji="1" lang="ja-JP" altLang="en-US" sz="1000" b="0" i="0" u="none" strike="noStrike" kern="1200" cap="none" spc="0" normalizeH="0" baseline="0" noProof="0" dirty="0">
                        <a:ln>
                          <a:noFill/>
                        </a:ln>
                        <a:solidFill>
                          <a:prstClr val="black">
                            <a:lumMod val="75000"/>
                            <a:lumOff val="25000"/>
                          </a:prstClr>
                        </a:solidFill>
                        <a:effectLst/>
                        <a:uLnTx/>
                        <a:uFillTx/>
                        <a:latin typeface="UD デジタル 教科書体 NP" panose="02020400000000000000" pitchFamily="18" charset="-128"/>
                        <a:ea typeface="UD デジタル 教科書体 NP" panose="02020400000000000000" pitchFamily="18" charset="-128"/>
                        <a:cs typeface="+mn-cs"/>
                      </a:endParaRPr>
                    </a:p>
                  </a:txBody>
                  <a:tcPr marT="18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lvl="0" indent="0" algn="r" defTabSz="755934"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lumMod val="75000"/>
                              <a:lumOff val="25000"/>
                            </a:prstClr>
                          </a:solidFill>
                          <a:effectLst/>
                          <a:uLnTx/>
                          <a:uFillTx/>
                          <a:latin typeface="UD デジタル 教科書体 NP" panose="02020400000000000000" pitchFamily="18" charset="-128"/>
                          <a:ea typeface="UD デジタル 教科書体 NP" panose="02020400000000000000" pitchFamily="18" charset="-128"/>
                          <a:cs typeface="+mn-cs"/>
                        </a:rPr>
                        <a:t>～約</a:t>
                      </a:r>
                      <a:r>
                        <a:rPr kumimoji="1" lang="en-US" altLang="ja-JP" sz="900" b="0" i="0" u="none" strike="noStrike" kern="1200" cap="none" spc="0" normalizeH="0" baseline="0" noProof="0" dirty="0">
                          <a:ln>
                            <a:noFill/>
                          </a:ln>
                          <a:solidFill>
                            <a:prstClr val="black">
                              <a:lumMod val="75000"/>
                              <a:lumOff val="25000"/>
                            </a:prstClr>
                          </a:solidFill>
                          <a:effectLst/>
                          <a:uLnTx/>
                          <a:uFillTx/>
                          <a:latin typeface="UD デジタル 教科書体 NP" panose="02020400000000000000" pitchFamily="18" charset="-128"/>
                          <a:ea typeface="UD デジタル 教科書体 NP" panose="02020400000000000000" pitchFamily="18" charset="-128"/>
                          <a:cs typeface="+mn-cs"/>
                        </a:rPr>
                        <a:t>1,030</a:t>
                      </a:r>
                      <a:r>
                        <a:rPr kumimoji="1" lang="ja-JP" altLang="en-US" sz="900" b="0" i="0" u="none" strike="noStrike" kern="1200" cap="none" spc="0" normalizeH="0" baseline="0" noProof="0" dirty="0">
                          <a:ln>
                            <a:noFill/>
                          </a:ln>
                          <a:solidFill>
                            <a:prstClr val="black">
                              <a:lumMod val="75000"/>
                              <a:lumOff val="25000"/>
                            </a:prstClr>
                          </a:solidFill>
                          <a:effectLst/>
                          <a:uLnTx/>
                          <a:uFillTx/>
                          <a:latin typeface="UD デジタル 教科書体 NP" panose="02020400000000000000" pitchFamily="18" charset="-128"/>
                          <a:ea typeface="UD デジタル 教科書体 NP" panose="02020400000000000000" pitchFamily="18" charset="-128"/>
                          <a:cs typeface="+mn-cs"/>
                        </a:rPr>
                        <a:t>万円</a:t>
                      </a:r>
                    </a:p>
                  </a:txBody>
                  <a:tcPr marR="324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lvl="0" indent="0" algn="r" defTabSz="755934"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lumMod val="75000"/>
                              <a:lumOff val="25000"/>
                            </a:prstClr>
                          </a:solidFill>
                          <a:effectLst/>
                          <a:uLnTx/>
                          <a:uFillTx/>
                          <a:latin typeface="UD デジタル 教科書体 NP" panose="02020400000000000000" pitchFamily="18" charset="-128"/>
                          <a:ea typeface="UD デジタル 教科書体 NP" panose="02020400000000000000" pitchFamily="18" charset="-128"/>
                          <a:cs typeface="+mn-cs"/>
                        </a:rPr>
                        <a:t>～約</a:t>
                      </a:r>
                      <a:r>
                        <a:rPr kumimoji="1" lang="en-US" altLang="ja-JP" sz="900" b="0" i="0" u="none" strike="noStrike" kern="1200" cap="none" spc="0" normalizeH="0" baseline="0" noProof="0" dirty="0">
                          <a:ln>
                            <a:noFill/>
                          </a:ln>
                          <a:solidFill>
                            <a:prstClr val="black">
                              <a:lumMod val="75000"/>
                              <a:lumOff val="25000"/>
                            </a:prstClr>
                          </a:solidFill>
                          <a:effectLst/>
                          <a:uLnTx/>
                          <a:uFillTx/>
                          <a:latin typeface="UD デジタル 教科書体 NP" panose="02020400000000000000" pitchFamily="18" charset="-128"/>
                          <a:ea typeface="UD デジタル 教科書体 NP" panose="02020400000000000000" pitchFamily="18" charset="-128"/>
                          <a:cs typeface="+mn-cs"/>
                        </a:rPr>
                        <a:t>660</a:t>
                      </a:r>
                      <a:r>
                        <a:rPr kumimoji="1" lang="ja-JP" altLang="en-US" sz="900" b="0" i="0" u="none" strike="noStrike" kern="1200" cap="none" spc="0" normalizeH="0" baseline="0" noProof="0" dirty="0">
                          <a:ln>
                            <a:noFill/>
                          </a:ln>
                          <a:solidFill>
                            <a:prstClr val="black">
                              <a:lumMod val="75000"/>
                              <a:lumOff val="25000"/>
                            </a:prstClr>
                          </a:solidFill>
                          <a:effectLst/>
                          <a:uLnTx/>
                          <a:uFillTx/>
                          <a:latin typeface="UD デジタル 教科書体 NP" panose="02020400000000000000" pitchFamily="18" charset="-128"/>
                          <a:ea typeface="UD デジタル 教科書体 NP" panose="02020400000000000000" pitchFamily="18" charset="-128"/>
                          <a:cs typeface="+mn-cs"/>
                        </a:rPr>
                        <a:t>万円</a:t>
                      </a:r>
                    </a:p>
                  </a:txBody>
                  <a:tcPr marR="324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27618601"/>
                  </a:ext>
                </a:extLst>
              </a:tr>
              <a:tr h="275800">
                <a:tc vMerge="1">
                  <a:txBody>
                    <a:bodyPr/>
                    <a:lstStyle/>
                    <a:p>
                      <a:pPr algn="ctr"/>
                      <a:endParaRPr kumimoji="1" lang="ja-JP" altLang="en-US" sz="12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a:txBody>
                  <a:tcPr marT="36000" marB="3600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lumMod val="75000"/>
                              <a:lumOff val="25000"/>
                            </a:prstClr>
                          </a:solidFill>
                          <a:effectLst/>
                          <a:uLnTx/>
                          <a:uFillTx/>
                          <a:latin typeface="UD デジタル 教科書体 NP" panose="02020400000000000000" pitchFamily="18" charset="-128"/>
                          <a:ea typeface="UD デジタル 教科書体 NP" panose="02020400000000000000" pitchFamily="18" charset="-128"/>
                          <a:cs typeface="+mn-cs"/>
                        </a:rPr>
                        <a:t>子</a:t>
                      </a:r>
                      <a:r>
                        <a:rPr kumimoji="1" lang="en-US" altLang="ja-JP" sz="900" b="0" i="0" u="none" strike="noStrike" kern="1200" cap="none" spc="0" normalizeH="0" baseline="0" noProof="0" dirty="0">
                          <a:ln>
                            <a:noFill/>
                          </a:ln>
                          <a:solidFill>
                            <a:prstClr val="black">
                              <a:lumMod val="75000"/>
                              <a:lumOff val="25000"/>
                            </a:prstClr>
                          </a:solidFill>
                          <a:effectLst/>
                          <a:uLnTx/>
                          <a:uFillTx/>
                          <a:latin typeface="UD デジタル 教科書体 NP" panose="02020400000000000000" pitchFamily="18" charset="-128"/>
                          <a:ea typeface="UD デジタル 教科書体 NP" panose="02020400000000000000" pitchFamily="18" charset="-128"/>
                          <a:cs typeface="+mn-cs"/>
                        </a:rPr>
                        <a:t>2</a:t>
                      </a:r>
                      <a:r>
                        <a:rPr kumimoji="1" lang="ja-JP" altLang="en-US" sz="900" b="0" i="0" u="none" strike="noStrike" kern="1200" cap="none" spc="0" normalizeH="0" baseline="0" noProof="0" dirty="0">
                          <a:ln>
                            <a:noFill/>
                          </a:ln>
                          <a:solidFill>
                            <a:prstClr val="black">
                              <a:lumMod val="75000"/>
                              <a:lumOff val="25000"/>
                            </a:prstClr>
                          </a:solidFill>
                          <a:effectLst/>
                          <a:uLnTx/>
                          <a:uFillTx/>
                          <a:latin typeface="UD デジタル 教科書体 NP" panose="02020400000000000000" pitchFamily="18" charset="-128"/>
                          <a:ea typeface="UD デジタル 教科書体 NP" panose="02020400000000000000" pitchFamily="18" charset="-128"/>
                          <a:cs typeface="+mn-cs"/>
                        </a:rPr>
                        <a:t>人</a:t>
                      </a:r>
                      <a:r>
                        <a:rPr kumimoji="1" lang="en-US" altLang="ja-JP" sz="700" b="0" i="0" u="none" strike="noStrike" kern="1200" cap="none" spc="0" normalizeH="0" baseline="0" noProof="0" dirty="0">
                          <a:ln>
                            <a:noFill/>
                          </a:ln>
                          <a:solidFill>
                            <a:prstClr val="black">
                              <a:lumMod val="75000"/>
                              <a:lumOff val="25000"/>
                            </a:prstClr>
                          </a:solidFill>
                          <a:effectLst/>
                          <a:uLnTx/>
                          <a:uFillTx/>
                          <a:latin typeface="UD デジタル 教科書体 NP" panose="02020400000000000000" pitchFamily="18" charset="-128"/>
                          <a:ea typeface="UD デジタル 教科書体 NP" panose="02020400000000000000" pitchFamily="18" charset="-128"/>
                          <a:cs typeface="+mn-cs"/>
                        </a:rPr>
                        <a:t>(</a:t>
                      </a:r>
                      <a:r>
                        <a:rPr kumimoji="1" lang="ja-JP" altLang="en-US" sz="700" b="0" i="0" u="none" strike="noStrike" kern="1200" cap="none" spc="0" normalizeH="0" baseline="0" noProof="0" dirty="0">
                          <a:ln>
                            <a:noFill/>
                          </a:ln>
                          <a:solidFill>
                            <a:prstClr val="black">
                              <a:lumMod val="75000"/>
                              <a:lumOff val="25000"/>
                            </a:prstClr>
                          </a:solidFill>
                          <a:effectLst/>
                          <a:uLnTx/>
                          <a:uFillTx/>
                          <a:latin typeface="UD デジタル 教科書体 NP" panose="02020400000000000000" pitchFamily="18" charset="-128"/>
                          <a:ea typeface="UD デジタル 教科書体 NP" panose="02020400000000000000" pitchFamily="18" charset="-128"/>
                          <a:cs typeface="+mn-cs"/>
                        </a:rPr>
                        <a:t>高校生・高校生</a:t>
                      </a:r>
                      <a:r>
                        <a:rPr kumimoji="1" lang="en-US" altLang="ja-JP" sz="700" b="0" i="0" u="none" strike="noStrike" kern="1200" cap="none" spc="0" normalizeH="0" baseline="0" noProof="0" dirty="0">
                          <a:ln>
                            <a:noFill/>
                          </a:ln>
                          <a:solidFill>
                            <a:prstClr val="black">
                              <a:lumMod val="75000"/>
                              <a:lumOff val="25000"/>
                            </a:prstClr>
                          </a:solidFill>
                          <a:effectLst/>
                          <a:uLnTx/>
                          <a:uFillTx/>
                          <a:latin typeface="UD デジタル 教科書体 NP" panose="02020400000000000000" pitchFamily="18" charset="-128"/>
                          <a:ea typeface="UD デジタル 教科書体 NP" panose="02020400000000000000" pitchFamily="18" charset="-128"/>
                          <a:cs typeface="+mn-cs"/>
                        </a:rPr>
                        <a:t>)</a:t>
                      </a:r>
                      <a:endParaRPr kumimoji="1" lang="ja-JP" altLang="en-US" sz="1000" b="0" i="0" u="none" strike="noStrike" kern="1200" cap="none" spc="0" normalizeH="0" baseline="0" noProof="0" dirty="0">
                        <a:ln>
                          <a:noFill/>
                        </a:ln>
                        <a:solidFill>
                          <a:prstClr val="black">
                            <a:lumMod val="75000"/>
                            <a:lumOff val="25000"/>
                          </a:prstClr>
                        </a:solidFill>
                        <a:effectLst/>
                        <a:uLnTx/>
                        <a:uFillTx/>
                        <a:latin typeface="UD デジタル 教科書体 NP" panose="02020400000000000000" pitchFamily="18" charset="-128"/>
                        <a:ea typeface="UD デジタル 教科書体 NP" panose="02020400000000000000" pitchFamily="18" charset="-128"/>
                        <a:cs typeface="+mn-cs"/>
                      </a:endParaRPr>
                    </a:p>
                  </a:txBody>
                  <a:tcPr marT="18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lvl="0" indent="0" algn="r" defTabSz="755934"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lumMod val="75000"/>
                              <a:lumOff val="25000"/>
                            </a:prstClr>
                          </a:solidFill>
                          <a:effectLst/>
                          <a:uLnTx/>
                          <a:uFillTx/>
                          <a:latin typeface="UD デジタル 教科書体 NP" panose="02020400000000000000" pitchFamily="18" charset="-128"/>
                          <a:ea typeface="UD デジタル 教科書体 NP" panose="02020400000000000000" pitchFamily="18" charset="-128"/>
                          <a:cs typeface="+mn-cs"/>
                        </a:rPr>
                        <a:t>～約</a:t>
                      </a:r>
                      <a:r>
                        <a:rPr kumimoji="1" lang="en-US" altLang="ja-JP" sz="900" b="0" i="0" u="none" strike="noStrike" kern="1200" cap="none" spc="0" normalizeH="0" baseline="0" noProof="0" dirty="0">
                          <a:ln>
                            <a:noFill/>
                          </a:ln>
                          <a:solidFill>
                            <a:prstClr val="black">
                              <a:lumMod val="75000"/>
                              <a:lumOff val="25000"/>
                            </a:prstClr>
                          </a:solidFill>
                          <a:effectLst/>
                          <a:uLnTx/>
                          <a:uFillTx/>
                          <a:latin typeface="UD デジタル 教科書体 NP" panose="02020400000000000000" pitchFamily="18" charset="-128"/>
                          <a:ea typeface="UD デジタル 教科書体 NP" panose="02020400000000000000" pitchFamily="18" charset="-128"/>
                          <a:cs typeface="+mn-cs"/>
                        </a:rPr>
                        <a:t>1,070</a:t>
                      </a:r>
                      <a:r>
                        <a:rPr kumimoji="1" lang="ja-JP" altLang="en-US" sz="900" b="0" i="0" u="none" strike="noStrike" kern="1200" cap="none" spc="0" normalizeH="0" baseline="0" noProof="0" dirty="0">
                          <a:ln>
                            <a:noFill/>
                          </a:ln>
                          <a:solidFill>
                            <a:prstClr val="black">
                              <a:lumMod val="75000"/>
                              <a:lumOff val="25000"/>
                            </a:prstClr>
                          </a:solidFill>
                          <a:effectLst/>
                          <a:uLnTx/>
                          <a:uFillTx/>
                          <a:latin typeface="UD デジタル 教科書体 NP" panose="02020400000000000000" pitchFamily="18" charset="-128"/>
                          <a:ea typeface="UD デジタル 教科書体 NP" panose="02020400000000000000" pitchFamily="18" charset="-128"/>
                          <a:cs typeface="+mn-cs"/>
                        </a:rPr>
                        <a:t>万円</a:t>
                      </a:r>
                    </a:p>
                  </a:txBody>
                  <a:tcPr marR="324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lvl="0" indent="0" algn="r" defTabSz="755934"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lumMod val="75000"/>
                              <a:lumOff val="25000"/>
                            </a:prstClr>
                          </a:solidFill>
                          <a:effectLst/>
                          <a:uLnTx/>
                          <a:uFillTx/>
                          <a:latin typeface="UD デジタル 教科書体 NP" panose="02020400000000000000" pitchFamily="18" charset="-128"/>
                          <a:ea typeface="UD デジタル 教科書体 NP" panose="02020400000000000000" pitchFamily="18" charset="-128"/>
                          <a:cs typeface="+mn-cs"/>
                        </a:rPr>
                        <a:t>～約</a:t>
                      </a:r>
                      <a:r>
                        <a:rPr kumimoji="1" lang="en-US" altLang="ja-JP" sz="900" b="0" i="0" u="none" strike="noStrike" kern="1200" cap="none" spc="0" normalizeH="0" baseline="0" noProof="0" dirty="0">
                          <a:ln>
                            <a:noFill/>
                          </a:ln>
                          <a:solidFill>
                            <a:prstClr val="black">
                              <a:lumMod val="75000"/>
                              <a:lumOff val="25000"/>
                            </a:prstClr>
                          </a:solidFill>
                          <a:effectLst/>
                          <a:uLnTx/>
                          <a:uFillTx/>
                          <a:latin typeface="UD デジタル 教科書体 NP" panose="02020400000000000000" pitchFamily="18" charset="-128"/>
                          <a:ea typeface="UD デジタル 教科書体 NP" panose="02020400000000000000" pitchFamily="18" charset="-128"/>
                          <a:cs typeface="+mn-cs"/>
                        </a:rPr>
                        <a:t>720</a:t>
                      </a:r>
                      <a:r>
                        <a:rPr kumimoji="1" lang="ja-JP" altLang="en-US" sz="900" b="0" i="0" u="none" strike="noStrike" kern="1200" cap="none" spc="0" normalizeH="0" baseline="0" noProof="0" dirty="0">
                          <a:ln>
                            <a:noFill/>
                          </a:ln>
                          <a:solidFill>
                            <a:prstClr val="black">
                              <a:lumMod val="75000"/>
                              <a:lumOff val="25000"/>
                            </a:prstClr>
                          </a:solidFill>
                          <a:effectLst/>
                          <a:uLnTx/>
                          <a:uFillTx/>
                          <a:latin typeface="UD デジタル 教科書体 NP" panose="02020400000000000000" pitchFamily="18" charset="-128"/>
                          <a:ea typeface="UD デジタル 教科書体 NP" panose="02020400000000000000" pitchFamily="18" charset="-128"/>
                          <a:cs typeface="+mn-cs"/>
                        </a:rPr>
                        <a:t>万円</a:t>
                      </a:r>
                    </a:p>
                  </a:txBody>
                  <a:tcPr marR="324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47934464"/>
                  </a:ext>
                </a:extLst>
              </a:tr>
              <a:tr h="275800">
                <a:tc vMerge="1">
                  <a:txBody>
                    <a:bodyPr/>
                    <a:lstStyle/>
                    <a:p>
                      <a:pPr algn="ctr"/>
                      <a:endParaRPr kumimoji="1" lang="ja-JP" altLang="en-US" sz="12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a:txBody>
                  <a:tcPr marT="36000" marB="3600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lumMod val="75000"/>
                              <a:lumOff val="25000"/>
                            </a:prstClr>
                          </a:solidFill>
                          <a:effectLst/>
                          <a:uLnTx/>
                          <a:uFillTx/>
                          <a:latin typeface="UD デジタル 教科書体 NP" panose="02020400000000000000" pitchFamily="18" charset="-128"/>
                          <a:ea typeface="UD デジタル 教科書体 NP" panose="02020400000000000000" pitchFamily="18" charset="-128"/>
                          <a:cs typeface="+mn-cs"/>
                        </a:rPr>
                        <a:t>子</a:t>
                      </a:r>
                      <a:r>
                        <a:rPr kumimoji="1" lang="en-US" altLang="ja-JP" sz="900" b="0" i="0" u="none" strike="noStrike" kern="1200" cap="none" spc="0" normalizeH="0" baseline="0" noProof="0" dirty="0">
                          <a:ln>
                            <a:noFill/>
                          </a:ln>
                          <a:solidFill>
                            <a:prstClr val="black">
                              <a:lumMod val="75000"/>
                              <a:lumOff val="25000"/>
                            </a:prstClr>
                          </a:solidFill>
                          <a:effectLst/>
                          <a:uLnTx/>
                          <a:uFillTx/>
                          <a:latin typeface="UD デジタル 教科書体 NP" panose="02020400000000000000" pitchFamily="18" charset="-128"/>
                          <a:ea typeface="UD デジタル 教科書体 NP" panose="02020400000000000000" pitchFamily="18" charset="-128"/>
                          <a:cs typeface="+mn-cs"/>
                        </a:rPr>
                        <a:t>2</a:t>
                      </a:r>
                      <a:r>
                        <a:rPr kumimoji="1" lang="ja-JP" altLang="en-US" sz="900" b="0" i="0" u="none" strike="noStrike" kern="1200" cap="none" spc="0" normalizeH="0" baseline="0" noProof="0" dirty="0">
                          <a:ln>
                            <a:noFill/>
                          </a:ln>
                          <a:solidFill>
                            <a:prstClr val="black">
                              <a:lumMod val="75000"/>
                              <a:lumOff val="25000"/>
                            </a:prstClr>
                          </a:solidFill>
                          <a:effectLst/>
                          <a:uLnTx/>
                          <a:uFillTx/>
                          <a:latin typeface="UD デジタル 教科書体 NP" panose="02020400000000000000" pitchFamily="18" charset="-128"/>
                          <a:ea typeface="UD デジタル 教科書体 NP" panose="02020400000000000000" pitchFamily="18" charset="-128"/>
                          <a:cs typeface="+mn-cs"/>
                        </a:rPr>
                        <a:t>人</a:t>
                      </a:r>
                      <a:r>
                        <a:rPr kumimoji="1" lang="en-US" altLang="ja-JP" sz="700" b="0" i="0" u="none" strike="noStrike" kern="1200" cap="none" spc="0" normalizeH="0" baseline="0" noProof="0" dirty="0">
                          <a:ln>
                            <a:noFill/>
                          </a:ln>
                          <a:solidFill>
                            <a:prstClr val="black">
                              <a:lumMod val="75000"/>
                              <a:lumOff val="25000"/>
                            </a:prstClr>
                          </a:solidFill>
                          <a:effectLst/>
                          <a:uLnTx/>
                          <a:uFillTx/>
                          <a:latin typeface="UD デジタル 教科書体 NP" panose="02020400000000000000" pitchFamily="18" charset="-128"/>
                          <a:ea typeface="UD デジタル 教科書体 NP" panose="02020400000000000000" pitchFamily="18" charset="-128"/>
                          <a:cs typeface="+mn-cs"/>
                        </a:rPr>
                        <a:t>(</a:t>
                      </a:r>
                      <a:r>
                        <a:rPr kumimoji="1" lang="ja-JP" altLang="en-US" sz="700" b="0" i="0" u="none" strike="noStrike" kern="1200" cap="none" spc="0" normalizeH="0" baseline="0" noProof="0" dirty="0">
                          <a:ln>
                            <a:noFill/>
                          </a:ln>
                          <a:solidFill>
                            <a:prstClr val="black">
                              <a:lumMod val="75000"/>
                              <a:lumOff val="25000"/>
                            </a:prstClr>
                          </a:solidFill>
                          <a:effectLst/>
                          <a:uLnTx/>
                          <a:uFillTx/>
                          <a:latin typeface="UD デジタル 教科書体 NP" panose="02020400000000000000" pitchFamily="18" charset="-128"/>
                          <a:ea typeface="UD デジタル 教科書体 NP" panose="02020400000000000000" pitchFamily="18" charset="-128"/>
                          <a:cs typeface="+mn-cs"/>
                        </a:rPr>
                        <a:t>大学生・高校生</a:t>
                      </a:r>
                      <a:r>
                        <a:rPr kumimoji="1" lang="en-US" altLang="ja-JP" sz="700" b="0" i="0" u="none" strike="noStrike" kern="1200" cap="none" spc="0" normalizeH="0" baseline="0" noProof="0" dirty="0">
                          <a:ln>
                            <a:noFill/>
                          </a:ln>
                          <a:solidFill>
                            <a:prstClr val="black">
                              <a:lumMod val="75000"/>
                              <a:lumOff val="25000"/>
                            </a:prstClr>
                          </a:solidFill>
                          <a:effectLst/>
                          <a:uLnTx/>
                          <a:uFillTx/>
                          <a:latin typeface="UD デジタル 教科書体 NP" panose="02020400000000000000" pitchFamily="18" charset="-128"/>
                          <a:ea typeface="UD デジタル 教科書体 NP" panose="02020400000000000000" pitchFamily="18" charset="-128"/>
                          <a:cs typeface="+mn-cs"/>
                        </a:rPr>
                        <a:t>)</a:t>
                      </a:r>
                      <a:endParaRPr kumimoji="1" lang="ja-JP" altLang="en-US" sz="1000" b="0" i="0" u="none" strike="noStrike" kern="1200" cap="none" spc="0" normalizeH="0" baseline="0" noProof="0" dirty="0">
                        <a:ln>
                          <a:noFill/>
                        </a:ln>
                        <a:solidFill>
                          <a:prstClr val="black">
                            <a:lumMod val="75000"/>
                            <a:lumOff val="25000"/>
                          </a:prstClr>
                        </a:solidFill>
                        <a:effectLst/>
                        <a:uLnTx/>
                        <a:uFillTx/>
                        <a:latin typeface="UD デジタル 教科書体 NP" panose="02020400000000000000" pitchFamily="18" charset="-128"/>
                        <a:ea typeface="UD デジタル 教科書体 NP" panose="02020400000000000000" pitchFamily="18" charset="-128"/>
                        <a:cs typeface="+mn-cs"/>
                      </a:endParaRPr>
                    </a:p>
                  </a:txBody>
                  <a:tcPr marT="18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lvl="0" indent="0" algn="r" defTabSz="755934"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lumMod val="75000"/>
                              <a:lumOff val="25000"/>
                            </a:prstClr>
                          </a:solidFill>
                          <a:effectLst/>
                          <a:uLnTx/>
                          <a:uFillTx/>
                          <a:latin typeface="UD デジタル 教科書体 NP" panose="02020400000000000000" pitchFamily="18" charset="-128"/>
                          <a:ea typeface="UD デジタル 教科書体 NP" panose="02020400000000000000" pitchFamily="18" charset="-128"/>
                          <a:cs typeface="+mn-cs"/>
                        </a:rPr>
                        <a:t>～約</a:t>
                      </a:r>
                      <a:r>
                        <a:rPr kumimoji="1" lang="en-US" altLang="ja-JP" sz="900" b="0" i="0" u="none" strike="noStrike" kern="1200" cap="none" spc="0" normalizeH="0" baseline="0" noProof="0" dirty="0">
                          <a:ln>
                            <a:noFill/>
                          </a:ln>
                          <a:solidFill>
                            <a:prstClr val="black">
                              <a:lumMod val="75000"/>
                              <a:lumOff val="25000"/>
                            </a:prstClr>
                          </a:solidFill>
                          <a:effectLst/>
                          <a:uLnTx/>
                          <a:uFillTx/>
                          <a:latin typeface="UD デジタル 教科書体 NP" panose="02020400000000000000" pitchFamily="18" charset="-128"/>
                          <a:ea typeface="UD デジタル 教科書体 NP" panose="02020400000000000000" pitchFamily="18" charset="-128"/>
                          <a:cs typeface="+mn-cs"/>
                        </a:rPr>
                        <a:t>1,090</a:t>
                      </a:r>
                      <a:r>
                        <a:rPr kumimoji="1" lang="ja-JP" altLang="en-US" sz="900" b="0" i="0" u="none" strike="noStrike" kern="1200" cap="none" spc="0" normalizeH="0" baseline="0" noProof="0" dirty="0">
                          <a:ln>
                            <a:noFill/>
                          </a:ln>
                          <a:solidFill>
                            <a:prstClr val="black">
                              <a:lumMod val="75000"/>
                              <a:lumOff val="25000"/>
                            </a:prstClr>
                          </a:solidFill>
                          <a:effectLst/>
                          <a:uLnTx/>
                          <a:uFillTx/>
                          <a:latin typeface="UD デジタル 教科書体 NP" panose="02020400000000000000" pitchFamily="18" charset="-128"/>
                          <a:ea typeface="UD デジタル 教科書体 NP" panose="02020400000000000000" pitchFamily="18" charset="-128"/>
                          <a:cs typeface="+mn-cs"/>
                        </a:rPr>
                        <a:t>万円</a:t>
                      </a:r>
                    </a:p>
                  </a:txBody>
                  <a:tcPr marR="324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lvl="0" indent="0" algn="r" defTabSz="755934"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lumMod val="75000"/>
                              <a:lumOff val="25000"/>
                            </a:prstClr>
                          </a:solidFill>
                          <a:effectLst/>
                          <a:uLnTx/>
                          <a:uFillTx/>
                          <a:latin typeface="UD デジタル 教科書体 NP" panose="02020400000000000000" pitchFamily="18" charset="-128"/>
                          <a:ea typeface="UD デジタル 教科書体 NP" panose="02020400000000000000" pitchFamily="18" charset="-128"/>
                          <a:cs typeface="+mn-cs"/>
                        </a:rPr>
                        <a:t>～約</a:t>
                      </a:r>
                      <a:r>
                        <a:rPr kumimoji="1" lang="en-US" altLang="ja-JP" sz="900" b="0" i="0" u="none" strike="noStrike" kern="1200" cap="none" spc="0" normalizeH="0" baseline="0" noProof="0" dirty="0">
                          <a:ln>
                            <a:noFill/>
                          </a:ln>
                          <a:solidFill>
                            <a:prstClr val="black">
                              <a:lumMod val="75000"/>
                              <a:lumOff val="25000"/>
                            </a:prstClr>
                          </a:solidFill>
                          <a:effectLst/>
                          <a:uLnTx/>
                          <a:uFillTx/>
                          <a:latin typeface="UD デジタル 教科書体 NP" panose="02020400000000000000" pitchFamily="18" charset="-128"/>
                          <a:ea typeface="UD デジタル 教科書体 NP" panose="02020400000000000000" pitchFamily="18" charset="-128"/>
                          <a:cs typeface="+mn-cs"/>
                        </a:rPr>
                        <a:t>740</a:t>
                      </a:r>
                      <a:r>
                        <a:rPr kumimoji="1" lang="ja-JP" altLang="en-US" sz="900" b="0" i="0" u="none" strike="noStrike" kern="1200" cap="none" spc="0" normalizeH="0" baseline="0" noProof="0" dirty="0">
                          <a:ln>
                            <a:noFill/>
                          </a:ln>
                          <a:solidFill>
                            <a:prstClr val="black">
                              <a:lumMod val="75000"/>
                              <a:lumOff val="25000"/>
                            </a:prstClr>
                          </a:solidFill>
                          <a:effectLst/>
                          <a:uLnTx/>
                          <a:uFillTx/>
                          <a:latin typeface="UD デジタル 教科書体 NP" panose="02020400000000000000" pitchFamily="18" charset="-128"/>
                          <a:ea typeface="UD デジタル 教科書体 NP" panose="02020400000000000000" pitchFamily="18" charset="-128"/>
                          <a:cs typeface="+mn-cs"/>
                        </a:rPr>
                        <a:t>万円</a:t>
                      </a:r>
                    </a:p>
                  </a:txBody>
                  <a:tcPr marR="324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91341073"/>
                  </a:ext>
                </a:extLst>
              </a:tr>
            </a:tbl>
          </a:graphicData>
        </a:graphic>
      </p:graphicFrame>
      <p:sp>
        <p:nvSpPr>
          <p:cNvPr id="105" name="角丸四角形 31">
            <a:extLst>
              <a:ext uri="{FF2B5EF4-FFF2-40B4-BE49-F238E27FC236}">
                <a16:creationId xmlns:a16="http://schemas.microsoft.com/office/drawing/2014/main" id="{6B86C84A-560A-831F-B58D-1B56B656DCD8}"/>
              </a:ext>
            </a:extLst>
          </p:cNvPr>
          <p:cNvSpPr/>
          <p:nvPr/>
        </p:nvSpPr>
        <p:spPr>
          <a:xfrm>
            <a:off x="1679347" y="6923500"/>
            <a:ext cx="1885269" cy="99477"/>
          </a:xfrm>
          <a:prstGeom prst="roundRect">
            <a:avLst>
              <a:gd name="adj" fmla="val 12678"/>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r>
              <a:rPr kumimoji="1" lang="ja-JP" altLang="en-US" sz="6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扶養控除対象者が</a:t>
            </a:r>
            <a:r>
              <a:rPr kumimoji="1" lang="ja-JP" altLang="en-US" sz="600" b="1" dirty="0">
                <a:solidFill>
                  <a:srgbClr val="FF6600"/>
                </a:solidFill>
                <a:latin typeface="UD デジタル 教科書体 NP" panose="02020400000000000000" pitchFamily="18" charset="-128"/>
                <a:ea typeface="UD デジタル 教科書体 NP" panose="02020400000000000000" pitchFamily="18" charset="-128"/>
              </a:rPr>
              <a:t>２人</a:t>
            </a:r>
            <a:r>
              <a:rPr kumimoji="1" lang="ja-JP" altLang="en-US" sz="6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の場合</a:t>
            </a:r>
          </a:p>
        </p:txBody>
      </p:sp>
      <p:sp>
        <p:nvSpPr>
          <p:cNvPr id="107" name="角丸四角形 31">
            <a:extLst>
              <a:ext uri="{FF2B5EF4-FFF2-40B4-BE49-F238E27FC236}">
                <a16:creationId xmlns:a16="http://schemas.microsoft.com/office/drawing/2014/main" id="{35A0BD7B-A5B0-26A8-2D4E-25E236040862}"/>
              </a:ext>
            </a:extLst>
          </p:cNvPr>
          <p:cNvSpPr/>
          <p:nvPr/>
        </p:nvSpPr>
        <p:spPr>
          <a:xfrm>
            <a:off x="1679347" y="7200081"/>
            <a:ext cx="2100490" cy="99477"/>
          </a:xfrm>
          <a:prstGeom prst="roundRect">
            <a:avLst>
              <a:gd name="adj" fmla="val 12678"/>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r>
              <a:rPr kumimoji="1" lang="ja-JP" altLang="en-US" sz="6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扶養控除対象者が</a:t>
            </a:r>
            <a:r>
              <a:rPr kumimoji="1" lang="ja-JP" altLang="en-US" sz="600" b="1" dirty="0">
                <a:solidFill>
                  <a:srgbClr val="FF6600"/>
                </a:solidFill>
                <a:latin typeface="UD デジタル 教科書体 NP" panose="02020400000000000000" pitchFamily="18" charset="-128"/>
                <a:ea typeface="UD デジタル 教科書体 NP" panose="02020400000000000000" pitchFamily="18" charset="-128"/>
              </a:rPr>
              <a:t>１人</a:t>
            </a:r>
            <a:r>
              <a:rPr kumimoji="1" lang="ja-JP" altLang="en-US" sz="6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、特定扶養控除対象者が</a:t>
            </a:r>
            <a:r>
              <a:rPr kumimoji="1" lang="ja-JP" altLang="en-US" sz="600" b="1" dirty="0">
                <a:solidFill>
                  <a:srgbClr val="FF6600"/>
                </a:solidFill>
                <a:latin typeface="UD デジタル 教科書体 NP" panose="02020400000000000000" pitchFamily="18" charset="-128"/>
                <a:ea typeface="UD デジタル 教科書体 NP" panose="02020400000000000000" pitchFamily="18" charset="-128"/>
              </a:rPr>
              <a:t>１人</a:t>
            </a:r>
            <a:r>
              <a:rPr kumimoji="1" lang="ja-JP" altLang="en-US" sz="6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の場合</a:t>
            </a:r>
          </a:p>
        </p:txBody>
      </p:sp>
      <p:sp>
        <p:nvSpPr>
          <p:cNvPr id="108" name="角丸四角形 31">
            <a:extLst>
              <a:ext uri="{FF2B5EF4-FFF2-40B4-BE49-F238E27FC236}">
                <a16:creationId xmlns:a16="http://schemas.microsoft.com/office/drawing/2014/main" id="{FB72E55D-0F33-89CA-4DBF-4D14A7E4A49D}"/>
              </a:ext>
            </a:extLst>
          </p:cNvPr>
          <p:cNvSpPr/>
          <p:nvPr/>
        </p:nvSpPr>
        <p:spPr>
          <a:xfrm>
            <a:off x="1679347" y="7462308"/>
            <a:ext cx="1885269" cy="99477"/>
          </a:xfrm>
          <a:prstGeom prst="roundRect">
            <a:avLst>
              <a:gd name="adj" fmla="val 12678"/>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r>
              <a:rPr kumimoji="1" lang="ja-JP" altLang="en-US" sz="6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扶養控除対象者が</a:t>
            </a:r>
            <a:r>
              <a:rPr kumimoji="1" lang="en-US" altLang="ja-JP" sz="600" b="1" dirty="0">
                <a:solidFill>
                  <a:srgbClr val="FF6600"/>
                </a:solidFill>
                <a:latin typeface="UD デジタル 教科書体 NP" panose="02020400000000000000" pitchFamily="18" charset="-128"/>
                <a:ea typeface="UD デジタル 教科書体 NP" panose="02020400000000000000" pitchFamily="18" charset="-128"/>
              </a:rPr>
              <a:t>1</a:t>
            </a:r>
            <a:r>
              <a:rPr kumimoji="1" lang="ja-JP" altLang="en-US" sz="600" b="1" dirty="0">
                <a:solidFill>
                  <a:srgbClr val="FF6600"/>
                </a:solidFill>
                <a:latin typeface="UD デジタル 教科書体 NP" panose="02020400000000000000" pitchFamily="18" charset="-128"/>
                <a:ea typeface="UD デジタル 教科書体 NP" panose="02020400000000000000" pitchFamily="18" charset="-128"/>
              </a:rPr>
              <a:t>人</a:t>
            </a:r>
            <a:r>
              <a:rPr kumimoji="1" lang="ja-JP" altLang="en-US" sz="6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の場合</a:t>
            </a:r>
          </a:p>
        </p:txBody>
      </p:sp>
      <p:sp>
        <p:nvSpPr>
          <p:cNvPr id="109" name="角丸四角形 31">
            <a:extLst>
              <a:ext uri="{FF2B5EF4-FFF2-40B4-BE49-F238E27FC236}">
                <a16:creationId xmlns:a16="http://schemas.microsoft.com/office/drawing/2014/main" id="{6494BC76-ECB8-0861-00A7-F719052CE141}"/>
              </a:ext>
            </a:extLst>
          </p:cNvPr>
          <p:cNvSpPr/>
          <p:nvPr/>
        </p:nvSpPr>
        <p:spPr>
          <a:xfrm>
            <a:off x="1679347" y="7737021"/>
            <a:ext cx="1885269" cy="99477"/>
          </a:xfrm>
          <a:prstGeom prst="roundRect">
            <a:avLst>
              <a:gd name="adj" fmla="val 12678"/>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r>
              <a:rPr kumimoji="1" lang="ja-JP" altLang="en-US" sz="6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扶養控除対象者が</a:t>
            </a:r>
            <a:r>
              <a:rPr kumimoji="1" lang="ja-JP" altLang="en-US" sz="600" b="1" dirty="0">
                <a:solidFill>
                  <a:srgbClr val="FF6600"/>
                </a:solidFill>
                <a:latin typeface="UD デジタル 教科書体 NP" panose="02020400000000000000" pitchFamily="18" charset="-128"/>
                <a:ea typeface="UD デジタル 教科書体 NP" panose="02020400000000000000" pitchFamily="18" charset="-128"/>
              </a:rPr>
              <a:t>２人</a:t>
            </a:r>
            <a:r>
              <a:rPr kumimoji="1" lang="ja-JP" altLang="en-US" sz="6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の場合</a:t>
            </a:r>
          </a:p>
        </p:txBody>
      </p:sp>
      <p:sp>
        <p:nvSpPr>
          <p:cNvPr id="110" name="角丸四角形 31">
            <a:extLst>
              <a:ext uri="{FF2B5EF4-FFF2-40B4-BE49-F238E27FC236}">
                <a16:creationId xmlns:a16="http://schemas.microsoft.com/office/drawing/2014/main" id="{53D68F1F-3423-7AFE-1085-208F7FA6D2C1}"/>
              </a:ext>
            </a:extLst>
          </p:cNvPr>
          <p:cNvSpPr/>
          <p:nvPr/>
        </p:nvSpPr>
        <p:spPr>
          <a:xfrm>
            <a:off x="1679347" y="8006121"/>
            <a:ext cx="2100490" cy="99477"/>
          </a:xfrm>
          <a:prstGeom prst="roundRect">
            <a:avLst>
              <a:gd name="adj" fmla="val 12678"/>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r>
              <a:rPr kumimoji="1" lang="ja-JP" altLang="en-US" sz="6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扶養控除対象者が</a:t>
            </a:r>
            <a:r>
              <a:rPr kumimoji="1" lang="ja-JP" altLang="en-US" sz="600" b="1" dirty="0">
                <a:solidFill>
                  <a:srgbClr val="FF6600"/>
                </a:solidFill>
                <a:latin typeface="UD デジタル 教科書体 NP" panose="02020400000000000000" pitchFamily="18" charset="-128"/>
                <a:ea typeface="UD デジタル 教科書体 NP" panose="02020400000000000000" pitchFamily="18" charset="-128"/>
              </a:rPr>
              <a:t>１人</a:t>
            </a:r>
            <a:r>
              <a:rPr kumimoji="1" lang="ja-JP" altLang="en-US" sz="6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、特定扶養控除対象者が</a:t>
            </a:r>
            <a:r>
              <a:rPr kumimoji="1" lang="ja-JP" altLang="en-US" sz="600" b="1" dirty="0">
                <a:solidFill>
                  <a:srgbClr val="FF6600"/>
                </a:solidFill>
                <a:latin typeface="UD デジタル 教科書体 NP" panose="02020400000000000000" pitchFamily="18" charset="-128"/>
                <a:ea typeface="UD デジタル 教科書体 NP" panose="02020400000000000000" pitchFamily="18" charset="-128"/>
              </a:rPr>
              <a:t>１人</a:t>
            </a:r>
            <a:r>
              <a:rPr kumimoji="1" lang="ja-JP" altLang="en-US" sz="6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の場合</a:t>
            </a:r>
          </a:p>
        </p:txBody>
      </p:sp>
      <p:pic>
        <p:nvPicPr>
          <p:cNvPr id="114" name="図 113">
            <a:extLst>
              <a:ext uri="{FF2B5EF4-FFF2-40B4-BE49-F238E27FC236}">
                <a16:creationId xmlns:a16="http://schemas.microsoft.com/office/drawing/2014/main" id="{49AD9EC5-E8FF-DA81-4BB0-FF1849B5BC6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flipH="1">
            <a:off x="664064" y="6083449"/>
            <a:ext cx="656370" cy="661196"/>
          </a:xfrm>
          <a:prstGeom prst="rect">
            <a:avLst/>
          </a:prstGeom>
        </p:spPr>
      </p:pic>
      <p:grpSp>
        <p:nvGrpSpPr>
          <p:cNvPr id="115" name="グループ化 114">
            <a:extLst>
              <a:ext uri="{FF2B5EF4-FFF2-40B4-BE49-F238E27FC236}">
                <a16:creationId xmlns:a16="http://schemas.microsoft.com/office/drawing/2014/main" id="{2A1D1951-2D5A-1E0E-7AE2-953E03753C94}"/>
              </a:ext>
            </a:extLst>
          </p:cNvPr>
          <p:cNvGrpSpPr/>
          <p:nvPr/>
        </p:nvGrpSpPr>
        <p:grpSpPr>
          <a:xfrm>
            <a:off x="1402516" y="6157471"/>
            <a:ext cx="5775462" cy="294107"/>
            <a:chOff x="2015693" y="4916200"/>
            <a:chExt cx="4749124" cy="294107"/>
          </a:xfrm>
        </p:grpSpPr>
        <p:sp>
          <p:nvSpPr>
            <p:cNvPr id="116" name="テキスト ボックス 115">
              <a:extLst>
                <a:ext uri="{FF2B5EF4-FFF2-40B4-BE49-F238E27FC236}">
                  <a16:creationId xmlns:a16="http://schemas.microsoft.com/office/drawing/2014/main" id="{2B7F9507-9C66-7BD6-2A85-8A4122722B64}"/>
                </a:ext>
              </a:extLst>
            </p:cNvPr>
            <p:cNvSpPr txBox="1"/>
            <p:nvPr/>
          </p:nvSpPr>
          <p:spPr>
            <a:xfrm>
              <a:off x="2143376" y="4916200"/>
              <a:ext cx="4621441" cy="294107"/>
            </a:xfrm>
            <a:prstGeom prst="roundRect">
              <a:avLst>
                <a:gd name="adj" fmla="val 22175"/>
              </a:avLst>
            </a:prstGeom>
            <a:solidFill>
              <a:schemeClr val="bg1">
                <a:lumMod val="65000"/>
              </a:schemeClr>
            </a:solidFill>
          </p:spPr>
          <p:txBody>
            <a:bodyPr wrap="square" rtlCol="0" anchor="ctr" anchorCtr="0">
              <a:noAutofit/>
            </a:bodyPr>
            <a:lstStyle/>
            <a:p>
              <a:pPr algn="ctr">
                <a:lnSpc>
                  <a:spcPct val="110000"/>
                </a:lnSpc>
              </a:pPr>
              <a:r>
                <a:rPr lang="ja-JP" altLang="en-US" sz="1200" b="1" dirty="0">
                  <a:solidFill>
                    <a:schemeClr val="bg1"/>
                  </a:solidFill>
                  <a:latin typeface="UD デジタル 教科書体 NP" panose="02020400000000000000" pitchFamily="18" charset="-128"/>
                  <a:ea typeface="UD デジタル 教科書体 NP" panose="02020400000000000000" pitchFamily="18" charset="-128"/>
                </a:rPr>
                <a:t>（参考）支援の対象になる世帯の年収目安</a:t>
              </a:r>
            </a:p>
          </p:txBody>
        </p:sp>
        <p:sp>
          <p:nvSpPr>
            <p:cNvPr id="117" name="二等辺三角形 116">
              <a:extLst>
                <a:ext uri="{FF2B5EF4-FFF2-40B4-BE49-F238E27FC236}">
                  <a16:creationId xmlns:a16="http://schemas.microsoft.com/office/drawing/2014/main" id="{DAA9F717-4359-E987-A5E6-98B6780761C2}"/>
                </a:ext>
              </a:extLst>
            </p:cNvPr>
            <p:cNvSpPr/>
            <p:nvPr/>
          </p:nvSpPr>
          <p:spPr>
            <a:xfrm rot="15194325">
              <a:off x="2066933" y="4960307"/>
              <a:ext cx="137548" cy="240027"/>
            </a:xfrm>
            <a:prstGeom prst="triangle">
              <a:avLst/>
            </a:pr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9" name="テキスト ボックス 118">
            <a:extLst>
              <a:ext uri="{FF2B5EF4-FFF2-40B4-BE49-F238E27FC236}">
                <a16:creationId xmlns:a16="http://schemas.microsoft.com/office/drawing/2014/main" id="{29089B91-3E05-777C-9720-5B623F72F1D5}"/>
              </a:ext>
            </a:extLst>
          </p:cNvPr>
          <p:cNvSpPr txBox="1"/>
          <p:nvPr/>
        </p:nvSpPr>
        <p:spPr>
          <a:xfrm>
            <a:off x="165437" y="8735749"/>
            <a:ext cx="7228800" cy="1832344"/>
          </a:xfrm>
          <a:prstGeom prst="rect">
            <a:avLst/>
          </a:prstGeom>
          <a:noFill/>
          <a:ln w="19050">
            <a:solidFill>
              <a:srgbClr val="FF9933"/>
            </a:solidFill>
            <a:prstDash val="solid"/>
          </a:ln>
        </p:spPr>
        <p:txBody>
          <a:bodyPr wrap="square" tIns="108000" bIns="108000" rtlCol="0" anchor="t" anchorCtr="0">
            <a:noAutofit/>
          </a:bodyPr>
          <a:lstStyle/>
          <a:p>
            <a:endParaRPr kumimoji="1" lang="en-US" altLang="ja-JP" sz="1100" dirty="0">
              <a:latin typeface="メイリオ" panose="020B0604030504040204" pitchFamily="50" charset="-128"/>
              <a:ea typeface="メイリオ" panose="020B0604030504040204" pitchFamily="50" charset="-128"/>
            </a:endParaRPr>
          </a:p>
        </p:txBody>
      </p:sp>
      <p:sp>
        <p:nvSpPr>
          <p:cNvPr id="120" name="四角形: 角を丸くする 119">
            <a:extLst>
              <a:ext uri="{FF2B5EF4-FFF2-40B4-BE49-F238E27FC236}">
                <a16:creationId xmlns:a16="http://schemas.microsoft.com/office/drawing/2014/main" id="{96A0158D-25E6-EDF3-2FC3-5EFB38C4BE68}"/>
              </a:ext>
            </a:extLst>
          </p:cNvPr>
          <p:cNvSpPr/>
          <p:nvPr/>
        </p:nvSpPr>
        <p:spPr>
          <a:xfrm>
            <a:off x="260432" y="8796287"/>
            <a:ext cx="7028036" cy="354371"/>
          </a:xfrm>
          <a:prstGeom prst="roundRect">
            <a:avLst>
              <a:gd name="adj" fmla="val 0"/>
            </a:avLst>
          </a:prstGeom>
          <a:solidFill>
            <a:srgbClr val="FFAD75"/>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lvl="0" algn="ctr">
              <a:defRPr/>
            </a:pPr>
            <a:r>
              <a:rPr kumimoji="1" lang="ja-JP" altLang="en-US" sz="1600" b="1" dirty="0">
                <a:solidFill>
                  <a:schemeClr val="bg1"/>
                </a:solidFill>
                <a:latin typeface="UD デジタル 教科書体 NP" panose="02020400000000000000" pitchFamily="18" charset="-128"/>
                <a:ea typeface="UD デジタル 教科書体 NP" panose="02020400000000000000" pitchFamily="18" charset="-128"/>
              </a:rPr>
              <a:t>家計急変支援制度について</a:t>
            </a:r>
          </a:p>
        </p:txBody>
      </p:sp>
      <p:pic>
        <p:nvPicPr>
          <p:cNvPr id="122" name="グラフィックス 121">
            <a:extLst>
              <a:ext uri="{FF2B5EF4-FFF2-40B4-BE49-F238E27FC236}">
                <a16:creationId xmlns:a16="http://schemas.microsoft.com/office/drawing/2014/main" id="{A2E576E9-72AE-F5E3-69D8-DD179C0B7555}"/>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2198054" y="8838023"/>
            <a:ext cx="280551" cy="280551"/>
          </a:xfrm>
          <a:prstGeom prst="rect">
            <a:avLst/>
          </a:prstGeom>
        </p:spPr>
      </p:pic>
      <p:sp>
        <p:nvSpPr>
          <p:cNvPr id="123" name="テキスト ボックス 122">
            <a:extLst>
              <a:ext uri="{FF2B5EF4-FFF2-40B4-BE49-F238E27FC236}">
                <a16:creationId xmlns:a16="http://schemas.microsoft.com/office/drawing/2014/main" id="{FFC9D9BF-DD06-8BD6-753D-37645CA5C226}"/>
              </a:ext>
            </a:extLst>
          </p:cNvPr>
          <p:cNvSpPr txBox="1"/>
          <p:nvPr/>
        </p:nvSpPr>
        <p:spPr>
          <a:xfrm>
            <a:off x="215600" y="9181872"/>
            <a:ext cx="7080986" cy="600164"/>
          </a:xfrm>
          <a:prstGeom prst="rect">
            <a:avLst/>
          </a:prstGeom>
          <a:noFill/>
        </p:spPr>
        <p:txBody>
          <a:bodyPr wrap="square">
            <a:spAutoFit/>
          </a:bodyPr>
          <a:lstStyle/>
          <a:p>
            <a:pPr>
              <a:spcBef>
                <a:spcPts val="0"/>
              </a:spcBef>
              <a:defRPr/>
            </a:pPr>
            <a:r>
              <a:rPr lang="ja-JP" altLang="en-US" sz="11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保護者等の負傷・疾病による療養のため勤務できないこと、その他自己の責めに帰することのできない理由による離職など、</a:t>
            </a:r>
            <a:r>
              <a:rPr lang="ja-JP" altLang="en-US" sz="1100" b="1" dirty="0">
                <a:solidFill>
                  <a:srgbClr val="0099FF"/>
                </a:solidFill>
                <a:latin typeface="UD デジタル 教科書体 NP" panose="02020400000000000000" pitchFamily="18" charset="-128"/>
                <a:ea typeface="UD デジタル 教科書体 NP" panose="02020400000000000000" pitchFamily="18" charset="-128"/>
              </a:rPr>
              <a:t>従前得ていた収入を得ることができない場合に授業料を支援する制度</a:t>
            </a:r>
            <a:r>
              <a:rPr lang="ja-JP" altLang="en-US" sz="11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です。</a:t>
            </a:r>
            <a:endParaRPr lang="en-US" altLang="ja-JP" sz="11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a:p>
            <a:pPr>
              <a:spcBef>
                <a:spcPts val="0"/>
              </a:spcBef>
              <a:defRPr/>
            </a:pPr>
            <a:r>
              <a:rPr lang="ja-JP" altLang="en-US" sz="11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家計急変事由が発生した場合、速やかに学校に相談（又は申請）してください。</a:t>
            </a:r>
            <a:endParaRPr lang="en-US" altLang="ja-JP" sz="11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p:txBody>
      </p:sp>
      <p:sp>
        <p:nvSpPr>
          <p:cNvPr id="125" name="四角形: 角を丸くする 124">
            <a:extLst>
              <a:ext uri="{FF2B5EF4-FFF2-40B4-BE49-F238E27FC236}">
                <a16:creationId xmlns:a16="http://schemas.microsoft.com/office/drawing/2014/main" id="{144A2D5B-BADF-CF6F-04E3-C9EF47E3B4A6}"/>
              </a:ext>
            </a:extLst>
          </p:cNvPr>
          <p:cNvSpPr/>
          <p:nvPr/>
        </p:nvSpPr>
        <p:spPr>
          <a:xfrm>
            <a:off x="288364" y="9766914"/>
            <a:ext cx="505510" cy="722722"/>
          </a:xfrm>
          <a:prstGeom prst="roundRect">
            <a:avLst>
              <a:gd name="adj" fmla="val 0"/>
            </a:avLst>
          </a:prstGeom>
          <a:solidFill>
            <a:srgbClr val="FFF1E7"/>
          </a:solidFill>
          <a:ln>
            <a:solidFill>
              <a:srgbClr val="FFF1E7"/>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lvl="0" algn="ctr">
              <a:defRPr/>
            </a:pPr>
            <a:r>
              <a:rPr kumimoji="1" lang="ja-JP" altLang="en-US" sz="105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主な</a:t>
            </a:r>
            <a:endParaRPr kumimoji="1" lang="en-US" altLang="ja-JP" sz="105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a:p>
            <a:pPr lvl="0" algn="ctr">
              <a:defRPr/>
            </a:pPr>
            <a:r>
              <a:rPr kumimoji="1" lang="ja-JP" altLang="en-US" sz="105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要件</a:t>
            </a:r>
            <a:endParaRPr kumimoji="1" lang="en-US" altLang="ja-JP"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p:txBody>
      </p:sp>
      <p:sp>
        <p:nvSpPr>
          <p:cNvPr id="126" name="角丸四角形 31">
            <a:extLst>
              <a:ext uri="{FF2B5EF4-FFF2-40B4-BE49-F238E27FC236}">
                <a16:creationId xmlns:a16="http://schemas.microsoft.com/office/drawing/2014/main" id="{42DF6D04-5FE3-CDDB-A02B-27D4A964BE63}"/>
              </a:ext>
            </a:extLst>
          </p:cNvPr>
          <p:cNvSpPr/>
          <p:nvPr/>
        </p:nvSpPr>
        <p:spPr>
          <a:xfrm>
            <a:off x="828539" y="9832432"/>
            <a:ext cx="2409961" cy="209637"/>
          </a:xfrm>
          <a:prstGeom prst="roundRect">
            <a:avLst>
              <a:gd name="adj" fmla="val 20056"/>
            </a:avLst>
          </a:prstGeom>
          <a:solidFill>
            <a:schemeClr val="bg1"/>
          </a:solidFill>
          <a:ln w="127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36000" rIns="0" bIns="36000" rtlCol="0" anchor="ctr" anchorCtr="0">
            <a:noAutofit/>
          </a:bodyPr>
          <a:lstStyle/>
          <a:p>
            <a:pPr algn="ctr">
              <a:lnSpc>
                <a:spcPct val="110000"/>
              </a:lnSpc>
            </a:pPr>
            <a:r>
              <a:rPr lang="ja-JP" altLang="en-US"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対象となる家計急変事由に該当</a:t>
            </a:r>
            <a:endParaRPr kumimoji="1" lang="ja-JP" altLang="en-US"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p:txBody>
      </p:sp>
      <p:sp>
        <p:nvSpPr>
          <p:cNvPr id="127" name="角丸四角形 31">
            <a:extLst>
              <a:ext uri="{FF2B5EF4-FFF2-40B4-BE49-F238E27FC236}">
                <a16:creationId xmlns:a16="http://schemas.microsoft.com/office/drawing/2014/main" id="{3DBDB93E-4478-0DDB-1E9F-06C48CF2A7DC}"/>
              </a:ext>
            </a:extLst>
          </p:cNvPr>
          <p:cNvSpPr/>
          <p:nvPr/>
        </p:nvSpPr>
        <p:spPr>
          <a:xfrm>
            <a:off x="828539" y="10224362"/>
            <a:ext cx="2409961" cy="209637"/>
          </a:xfrm>
          <a:prstGeom prst="roundRect">
            <a:avLst>
              <a:gd name="adj" fmla="val 20056"/>
            </a:avLst>
          </a:prstGeom>
          <a:solidFill>
            <a:schemeClr val="bg1"/>
          </a:solidFill>
          <a:ln w="127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36000" rIns="0" bIns="36000" rtlCol="0" anchor="ctr" anchorCtr="0">
            <a:noAutofit/>
          </a:bodyPr>
          <a:lstStyle/>
          <a:p>
            <a:pPr algn="ctr">
              <a:lnSpc>
                <a:spcPct val="110000"/>
              </a:lnSpc>
            </a:pPr>
            <a:r>
              <a:rPr lang="ja-JP" altLang="en-US"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世帯年収が約</a:t>
            </a:r>
            <a:r>
              <a:rPr lang="en-US" altLang="ja-JP"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590</a:t>
            </a:r>
            <a:r>
              <a:rPr lang="ja-JP" altLang="en-US"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万円未満相当まで減少</a:t>
            </a:r>
            <a:endParaRPr kumimoji="1" lang="ja-JP" altLang="en-US"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p:txBody>
      </p:sp>
      <p:sp>
        <p:nvSpPr>
          <p:cNvPr id="128" name="角丸四角形 31">
            <a:extLst>
              <a:ext uri="{FF2B5EF4-FFF2-40B4-BE49-F238E27FC236}">
                <a16:creationId xmlns:a16="http://schemas.microsoft.com/office/drawing/2014/main" id="{453B024A-066B-3FF1-FDC3-901E637AE832}"/>
              </a:ext>
            </a:extLst>
          </p:cNvPr>
          <p:cNvSpPr/>
          <p:nvPr/>
        </p:nvSpPr>
        <p:spPr>
          <a:xfrm>
            <a:off x="1849801" y="10046792"/>
            <a:ext cx="325407" cy="199345"/>
          </a:xfrm>
          <a:prstGeom prst="round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pPr algn="ctr">
              <a:lnSpc>
                <a:spcPct val="110000"/>
              </a:lnSpc>
            </a:pPr>
            <a:r>
              <a:rPr kumimoji="1" lang="ja-JP" altLang="en-US" sz="11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a:t>
            </a:r>
          </a:p>
        </p:txBody>
      </p:sp>
      <p:sp>
        <p:nvSpPr>
          <p:cNvPr id="129" name="四角形: 角を丸くする 128">
            <a:extLst>
              <a:ext uri="{FF2B5EF4-FFF2-40B4-BE49-F238E27FC236}">
                <a16:creationId xmlns:a16="http://schemas.microsoft.com/office/drawing/2014/main" id="{EE2AD715-76FD-77AE-4EC0-8D6CFF9912C0}"/>
              </a:ext>
            </a:extLst>
          </p:cNvPr>
          <p:cNvSpPr/>
          <p:nvPr/>
        </p:nvSpPr>
        <p:spPr>
          <a:xfrm>
            <a:off x="3368414" y="9766914"/>
            <a:ext cx="505510" cy="722722"/>
          </a:xfrm>
          <a:prstGeom prst="roundRect">
            <a:avLst>
              <a:gd name="adj" fmla="val 0"/>
            </a:avLst>
          </a:prstGeom>
          <a:solidFill>
            <a:srgbClr val="FFF1E7"/>
          </a:solidFill>
          <a:ln>
            <a:solidFill>
              <a:srgbClr val="FFF1E7"/>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lvl="0" algn="ctr">
              <a:defRPr/>
            </a:pPr>
            <a:r>
              <a:rPr kumimoji="1" lang="ja-JP" altLang="en-US" sz="105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支給限度額</a:t>
            </a:r>
            <a:endParaRPr kumimoji="1" lang="en-US" altLang="ja-JP"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p:txBody>
      </p:sp>
      <p:sp>
        <p:nvSpPr>
          <p:cNvPr id="2" name="四角形: 角を丸くする 1">
            <a:extLst>
              <a:ext uri="{FF2B5EF4-FFF2-40B4-BE49-F238E27FC236}">
                <a16:creationId xmlns:a16="http://schemas.microsoft.com/office/drawing/2014/main" id="{A94602EB-B4A6-6492-4BEB-EE0595740199}"/>
              </a:ext>
            </a:extLst>
          </p:cNvPr>
          <p:cNvSpPr/>
          <p:nvPr/>
        </p:nvSpPr>
        <p:spPr>
          <a:xfrm>
            <a:off x="3952269" y="9861085"/>
            <a:ext cx="416062" cy="328156"/>
          </a:xfrm>
          <a:prstGeom prst="roundRect">
            <a:avLst>
              <a:gd name="adj" fmla="val 0"/>
            </a:avLst>
          </a:prstGeom>
          <a:solidFill>
            <a:srgbClr val="0099FF"/>
          </a:solidFill>
          <a:ln>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lvl="0" algn="ctr">
              <a:defRPr/>
            </a:pPr>
            <a:r>
              <a:rPr kumimoji="1" lang="ja-JP" altLang="en-US" sz="1100" dirty="0">
                <a:solidFill>
                  <a:schemeClr val="bg1"/>
                </a:solidFill>
                <a:latin typeface="UD デジタル 教科書体 NP" panose="02020400000000000000" pitchFamily="18" charset="-128"/>
                <a:ea typeface="UD デジタル 教科書体 NP" panose="02020400000000000000" pitchFamily="18" charset="-128"/>
              </a:rPr>
              <a:t>月額</a:t>
            </a:r>
            <a:endParaRPr kumimoji="1" lang="en-US" altLang="ja-JP" sz="1100" dirty="0">
              <a:solidFill>
                <a:schemeClr val="bg1"/>
              </a:solidFill>
              <a:latin typeface="UD デジタル 教科書体 NP" panose="02020400000000000000" pitchFamily="18" charset="-128"/>
              <a:ea typeface="UD デジタル 教科書体 NP" panose="02020400000000000000" pitchFamily="18" charset="-128"/>
            </a:endParaRPr>
          </a:p>
        </p:txBody>
      </p:sp>
      <p:sp>
        <p:nvSpPr>
          <p:cNvPr id="4" name="四角形: 角を丸くする 3">
            <a:extLst>
              <a:ext uri="{FF2B5EF4-FFF2-40B4-BE49-F238E27FC236}">
                <a16:creationId xmlns:a16="http://schemas.microsoft.com/office/drawing/2014/main" id="{A5342147-9610-64FD-233C-E7D34148A3DF}"/>
              </a:ext>
            </a:extLst>
          </p:cNvPr>
          <p:cNvSpPr/>
          <p:nvPr/>
        </p:nvSpPr>
        <p:spPr>
          <a:xfrm>
            <a:off x="4373608" y="9861085"/>
            <a:ext cx="851755" cy="328156"/>
          </a:xfrm>
          <a:prstGeom prst="roundRect">
            <a:avLst>
              <a:gd name="adj" fmla="val 0"/>
            </a:avLst>
          </a:prstGeom>
          <a:solidFill>
            <a:schemeClr val="bg1"/>
          </a:solidFill>
          <a:ln>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lvl="0" algn="ctr">
              <a:defRPr/>
            </a:pPr>
            <a:r>
              <a:rPr kumimoji="1" lang="en-US" altLang="ja-JP" sz="1100" b="1" dirty="0">
                <a:solidFill>
                  <a:srgbClr val="0099FF"/>
                </a:solidFill>
                <a:latin typeface="UD デジタル 教科書体 NP" panose="02020400000000000000" pitchFamily="18" charset="-128"/>
                <a:ea typeface="UD デジタル 教科書体 NP" panose="02020400000000000000" pitchFamily="18" charset="-128"/>
              </a:rPr>
              <a:t>3</a:t>
            </a:r>
            <a:r>
              <a:rPr kumimoji="1" lang="ja-JP" altLang="en-US" sz="1100" b="1" dirty="0">
                <a:solidFill>
                  <a:srgbClr val="0099FF"/>
                </a:solidFill>
                <a:latin typeface="UD デジタル 教科書体 NP" panose="02020400000000000000" pitchFamily="18" charset="-128"/>
                <a:ea typeface="UD デジタル 教科書体 NP" panose="02020400000000000000" pitchFamily="18" charset="-128"/>
              </a:rPr>
              <a:t>万</a:t>
            </a:r>
            <a:r>
              <a:rPr kumimoji="1" lang="en-US" altLang="ja-JP" sz="1100" b="1" dirty="0">
                <a:solidFill>
                  <a:srgbClr val="0099FF"/>
                </a:solidFill>
                <a:latin typeface="UD デジタル 教科書体 NP" panose="02020400000000000000" pitchFamily="18" charset="-128"/>
                <a:ea typeface="UD デジタル 教科書体 NP" panose="02020400000000000000" pitchFamily="18" charset="-128"/>
              </a:rPr>
              <a:t>3,000</a:t>
            </a:r>
            <a:r>
              <a:rPr kumimoji="1" lang="ja-JP" altLang="en-US" sz="1100" b="1" dirty="0">
                <a:solidFill>
                  <a:srgbClr val="0099FF"/>
                </a:solidFill>
                <a:latin typeface="UD デジタル 教科書体 NP" panose="02020400000000000000" pitchFamily="18" charset="-128"/>
                <a:ea typeface="UD デジタル 教科書体 NP" panose="02020400000000000000" pitchFamily="18" charset="-128"/>
              </a:rPr>
              <a:t>円</a:t>
            </a:r>
            <a:endParaRPr kumimoji="1" lang="en-US" altLang="ja-JP" sz="1100" b="1" dirty="0">
              <a:solidFill>
                <a:srgbClr val="0099FF"/>
              </a:solidFill>
              <a:latin typeface="UD デジタル 教科書体 NP" panose="02020400000000000000" pitchFamily="18" charset="-128"/>
              <a:ea typeface="UD デジタル 教科書体 NP" panose="02020400000000000000" pitchFamily="18" charset="-128"/>
            </a:endParaRPr>
          </a:p>
        </p:txBody>
      </p:sp>
      <p:sp>
        <p:nvSpPr>
          <p:cNvPr id="5" name="角丸四角形 31">
            <a:extLst>
              <a:ext uri="{FF2B5EF4-FFF2-40B4-BE49-F238E27FC236}">
                <a16:creationId xmlns:a16="http://schemas.microsoft.com/office/drawing/2014/main" id="{83E1461B-43E6-4ACD-ABE6-B8E4F468C813}"/>
              </a:ext>
            </a:extLst>
          </p:cNvPr>
          <p:cNvSpPr/>
          <p:nvPr/>
        </p:nvSpPr>
        <p:spPr>
          <a:xfrm>
            <a:off x="3926973" y="10258579"/>
            <a:ext cx="1479067" cy="141202"/>
          </a:xfrm>
          <a:prstGeom prst="roundRect">
            <a:avLst>
              <a:gd name="adj" fmla="val 12678"/>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pPr marL="92075" indent="-92075">
              <a:lnSpc>
                <a:spcPct val="110000"/>
              </a:lnSpc>
              <a:buFont typeface="游ゴシック" panose="020B0400000000000000" pitchFamily="50" charset="-128"/>
              <a:buChar char="※"/>
            </a:pPr>
            <a:r>
              <a:rPr kumimoji="1" lang="ja-JP" altLang="en-US" sz="8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公立高校等は月額</a:t>
            </a:r>
            <a:r>
              <a:rPr kumimoji="1" lang="en-US" altLang="ja-JP" sz="8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9,900</a:t>
            </a:r>
            <a:r>
              <a:rPr kumimoji="1" lang="ja-JP" altLang="en-US" sz="8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円</a:t>
            </a:r>
          </a:p>
        </p:txBody>
      </p:sp>
      <p:sp>
        <p:nvSpPr>
          <p:cNvPr id="6" name="四角形: 角を丸くする 5">
            <a:extLst>
              <a:ext uri="{FF2B5EF4-FFF2-40B4-BE49-F238E27FC236}">
                <a16:creationId xmlns:a16="http://schemas.microsoft.com/office/drawing/2014/main" id="{73679210-930D-25B4-523F-1064CCF1C03B}"/>
              </a:ext>
            </a:extLst>
          </p:cNvPr>
          <p:cNvSpPr/>
          <p:nvPr/>
        </p:nvSpPr>
        <p:spPr>
          <a:xfrm>
            <a:off x="5296843" y="9753604"/>
            <a:ext cx="1991619" cy="186876"/>
          </a:xfrm>
          <a:prstGeom prst="roundRect">
            <a:avLst>
              <a:gd name="adj" fmla="val 0"/>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lvl="0" algn="ctr">
              <a:defRPr/>
            </a:pPr>
            <a:r>
              <a:rPr kumimoji="1" lang="ja-JP" altLang="en-US" sz="900" dirty="0">
                <a:solidFill>
                  <a:schemeClr val="bg1"/>
                </a:solidFill>
                <a:latin typeface="UD デジタル 教科書体 NP" panose="02020400000000000000" pitchFamily="18" charset="-128"/>
                <a:ea typeface="UD デジタル 教科書体 NP" panose="02020400000000000000" pitchFamily="18" charset="-128"/>
              </a:rPr>
              <a:t>文部科学省家計急変 支援制度サイト</a:t>
            </a:r>
          </a:p>
        </p:txBody>
      </p:sp>
      <p:sp>
        <p:nvSpPr>
          <p:cNvPr id="7" name="テキスト ボックス 6">
            <a:extLst>
              <a:ext uri="{FF2B5EF4-FFF2-40B4-BE49-F238E27FC236}">
                <a16:creationId xmlns:a16="http://schemas.microsoft.com/office/drawing/2014/main" id="{7A30242C-F7E3-7544-C0FA-414969255672}"/>
              </a:ext>
            </a:extLst>
          </p:cNvPr>
          <p:cNvSpPr txBox="1"/>
          <p:nvPr/>
        </p:nvSpPr>
        <p:spPr>
          <a:xfrm>
            <a:off x="5300860" y="9996026"/>
            <a:ext cx="1292239" cy="461665"/>
          </a:xfrm>
          <a:prstGeom prst="rect">
            <a:avLst/>
          </a:prstGeom>
          <a:noFill/>
        </p:spPr>
        <p:txBody>
          <a:bodyPr wrap="square">
            <a:spAutoFit/>
          </a:bodyPr>
          <a:lstStyle/>
          <a:p>
            <a:pPr>
              <a:spcBef>
                <a:spcPts val="0"/>
              </a:spcBef>
              <a:defRPr/>
            </a:pPr>
            <a:r>
              <a:rPr lang="en-US" altLang="ja-JP" sz="800" dirty="0">
                <a:latin typeface="UD デジタル 教科書体 NK" panose="02020400000000000000" pitchFamily="18" charset="-128"/>
                <a:ea typeface="UD デジタル 教科書体 NK" panose="02020400000000000000" pitchFamily="18" charset="-128"/>
                <a:hlinkClick r:id="rId10"/>
              </a:rPr>
              <a:t>https://www.mext.go.jp/a_menu/shotou/mushouka/01754.html</a:t>
            </a:r>
            <a:endParaRPr lang="en-US" altLang="ja-JP" sz="800" dirty="0">
              <a:latin typeface="UD デジタル 教科書体 NK" panose="02020400000000000000" pitchFamily="18" charset="-128"/>
              <a:ea typeface="UD デジタル 教科書体 NK" panose="02020400000000000000" pitchFamily="18" charset="-128"/>
            </a:endParaRPr>
          </a:p>
        </p:txBody>
      </p:sp>
      <p:pic>
        <p:nvPicPr>
          <p:cNvPr id="8" name="図 7" descr="QR コード&#10;&#10;自動的に生成された説明">
            <a:extLst>
              <a:ext uri="{FF2B5EF4-FFF2-40B4-BE49-F238E27FC236}">
                <a16:creationId xmlns:a16="http://schemas.microsoft.com/office/drawing/2014/main" id="{95D91109-BF55-3012-5E23-28519F04939F}"/>
              </a:ext>
            </a:extLst>
          </p:cNvPr>
          <p:cNvPicPr>
            <a:picLocks noChangeAspect="1"/>
          </p:cNvPicPr>
          <p:nvPr/>
        </p:nvPicPr>
        <p:blipFill>
          <a:blip r:embed="rId11"/>
          <a:stretch>
            <a:fillRect/>
          </a:stretch>
        </p:blipFill>
        <p:spPr>
          <a:xfrm>
            <a:off x="6717161" y="9965050"/>
            <a:ext cx="556061" cy="556061"/>
          </a:xfrm>
          <a:prstGeom prst="rect">
            <a:avLst/>
          </a:prstGeom>
        </p:spPr>
      </p:pic>
      <p:sp>
        <p:nvSpPr>
          <p:cNvPr id="10" name="二等辺三角形 9">
            <a:extLst>
              <a:ext uri="{FF2B5EF4-FFF2-40B4-BE49-F238E27FC236}">
                <a16:creationId xmlns:a16="http://schemas.microsoft.com/office/drawing/2014/main" id="{4871C504-0FF4-36E9-959B-FEEB4D55AA29}"/>
              </a:ext>
            </a:extLst>
          </p:cNvPr>
          <p:cNvSpPr/>
          <p:nvPr/>
        </p:nvSpPr>
        <p:spPr>
          <a:xfrm rot="5400000">
            <a:off x="6558691" y="10200969"/>
            <a:ext cx="141203" cy="85402"/>
          </a:xfrm>
          <a:prstGeom prst="triangle">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31">
            <a:extLst>
              <a:ext uri="{FF2B5EF4-FFF2-40B4-BE49-F238E27FC236}">
                <a16:creationId xmlns:a16="http://schemas.microsoft.com/office/drawing/2014/main" id="{689571C0-ACE6-1903-1470-E614CD032643}"/>
              </a:ext>
            </a:extLst>
          </p:cNvPr>
          <p:cNvSpPr/>
          <p:nvPr/>
        </p:nvSpPr>
        <p:spPr>
          <a:xfrm>
            <a:off x="271207" y="8176167"/>
            <a:ext cx="7080986" cy="432379"/>
          </a:xfrm>
          <a:prstGeom prst="roundRect">
            <a:avLst>
              <a:gd name="adj" fmla="val 12678"/>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pPr marL="177800" indent="-177800" algn="just">
              <a:lnSpc>
                <a:spcPct val="110000"/>
              </a:lnSpc>
              <a:buFont typeface="游ゴシック" panose="020B0400000000000000" pitchFamily="50" charset="-128"/>
              <a:buChar char="※"/>
            </a:pPr>
            <a:r>
              <a:rPr kumimoji="1" lang="ja-JP" altLang="en-US" sz="8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支給額は、私立高校（全日制）の場合。</a:t>
            </a:r>
            <a:endParaRPr kumimoji="1" lang="en-US" altLang="ja-JP" sz="8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a:p>
            <a:pPr marL="177800" indent="-177800" algn="just">
              <a:lnSpc>
                <a:spcPct val="110000"/>
              </a:lnSpc>
              <a:buFont typeface="游ゴシック" panose="020B0400000000000000" pitchFamily="50" charset="-128"/>
              <a:buChar char="※"/>
            </a:pPr>
            <a:r>
              <a:rPr kumimoji="1" lang="ja-JP" altLang="en-US" sz="8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子については、中学生以下は、</a:t>
            </a:r>
            <a:r>
              <a:rPr kumimoji="1" lang="en-US" altLang="ja-JP" sz="8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15</a:t>
            </a:r>
            <a:r>
              <a:rPr kumimoji="1" lang="ja-JP" altLang="en-US" sz="8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歳以下、高校生は</a:t>
            </a:r>
            <a:r>
              <a:rPr kumimoji="1" lang="en-US" altLang="ja-JP" sz="8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16</a:t>
            </a:r>
            <a:r>
              <a:rPr kumimoji="1" lang="ja-JP" altLang="en-US" sz="8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a:t>
            </a:r>
            <a:r>
              <a:rPr kumimoji="1" lang="en-US" altLang="ja-JP" sz="8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18</a:t>
            </a:r>
            <a:r>
              <a:rPr kumimoji="1" lang="ja-JP" altLang="en-US" sz="8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歳、大学生は</a:t>
            </a:r>
            <a:r>
              <a:rPr kumimoji="1" lang="en-US" altLang="ja-JP" sz="8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19</a:t>
            </a:r>
            <a:r>
              <a:rPr kumimoji="1" lang="ja-JP" altLang="en-US" sz="8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a:t>
            </a:r>
            <a:r>
              <a:rPr kumimoji="1" lang="en-US" altLang="ja-JP" sz="8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22</a:t>
            </a:r>
            <a:r>
              <a:rPr kumimoji="1" lang="ja-JP" altLang="en-US" sz="8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歳の場合。</a:t>
            </a:r>
            <a:endParaRPr kumimoji="1" lang="en-US" altLang="ja-JP" sz="8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a:p>
            <a:pPr marL="177800" indent="-177800" algn="just">
              <a:lnSpc>
                <a:spcPct val="110000"/>
              </a:lnSpc>
              <a:buFont typeface="游ゴシック" panose="020B0400000000000000" pitchFamily="50" charset="-128"/>
              <a:buChar char="※"/>
            </a:pPr>
            <a:r>
              <a:rPr kumimoji="1" lang="ja-JP" altLang="en-US" sz="8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給与所得以外の収入はないものとし、両親共働きの場合、両親は同額として計算した場合。</a:t>
            </a:r>
          </a:p>
        </p:txBody>
      </p:sp>
      <p:grpSp>
        <p:nvGrpSpPr>
          <p:cNvPr id="14" name="グループ化 13">
            <a:extLst>
              <a:ext uri="{FF2B5EF4-FFF2-40B4-BE49-F238E27FC236}">
                <a16:creationId xmlns:a16="http://schemas.microsoft.com/office/drawing/2014/main" id="{C3367CEA-5579-8926-49FE-AFC06FFD4C1C}"/>
              </a:ext>
            </a:extLst>
          </p:cNvPr>
          <p:cNvGrpSpPr/>
          <p:nvPr/>
        </p:nvGrpSpPr>
        <p:grpSpPr>
          <a:xfrm>
            <a:off x="807250" y="3692003"/>
            <a:ext cx="4203110" cy="323451"/>
            <a:chOff x="767196" y="4026283"/>
            <a:chExt cx="4203110" cy="323451"/>
          </a:xfrm>
        </p:grpSpPr>
        <p:sp>
          <p:nvSpPr>
            <p:cNvPr id="20" name="テキスト ボックス 19">
              <a:extLst>
                <a:ext uri="{FF2B5EF4-FFF2-40B4-BE49-F238E27FC236}">
                  <a16:creationId xmlns:a16="http://schemas.microsoft.com/office/drawing/2014/main" id="{EABFA62A-C91E-82CE-B955-205DB176911C}"/>
                </a:ext>
              </a:extLst>
            </p:cNvPr>
            <p:cNvSpPr txBox="1"/>
            <p:nvPr/>
          </p:nvSpPr>
          <p:spPr>
            <a:xfrm>
              <a:off x="1029786" y="4134290"/>
              <a:ext cx="3940520" cy="215444"/>
            </a:xfrm>
            <a:prstGeom prst="rect">
              <a:avLst/>
            </a:prstGeom>
            <a:noFill/>
          </p:spPr>
          <p:txBody>
            <a:bodyPr wrap="square">
              <a:spAutoFit/>
            </a:bodyPr>
            <a:lstStyle/>
            <a:p>
              <a:pPr algn="just"/>
              <a:r>
                <a:rPr lang="ja-JP" altLang="en-US" sz="800" dirty="0">
                  <a:latin typeface="UD デジタル 教科書体 N-R" panose="02020400000000000000" pitchFamily="17" charset="-128"/>
                  <a:ea typeface="UD デジタル 教科書体 NP" panose="02020400000000000000"/>
                </a:rPr>
                <a:t>・課税所得額（課税標準額）　　　　　　　　　　　・市町村民税＿調整控除額</a:t>
              </a:r>
              <a:endParaRPr lang="en-US" altLang="ja-JP" sz="800" dirty="0">
                <a:latin typeface="UD デジタル 教科書体 N-R" panose="02020400000000000000" pitchFamily="17" charset="-128"/>
                <a:ea typeface="UD デジタル 教科書体 NP" panose="02020400000000000000"/>
              </a:endParaRPr>
            </a:p>
          </p:txBody>
        </p:sp>
        <p:sp>
          <p:nvSpPr>
            <p:cNvPr id="25" name="テキスト ボックス 24">
              <a:extLst>
                <a:ext uri="{FF2B5EF4-FFF2-40B4-BE49-F238E27FC236}">
                  <a16:creationId xmlns:a16="http://schemas.microsoft.com/office/drawing/2014/main" id="{1D6C516B-D711-E457-8F80-66644BD31E5F}"/>
                </a:ext>
              </a:extLst>
            </p:cNvPr>
            <p:cNvSpPr txBox="1"/>
            <p:nvPr/>
          </p:nvSpPr>
          <p:spPr>
            <a:xfrm>
              <a:off x="767196" y="4026283"/>
              <a:ext cx="1217146" cy="184666"/>
            </a:xfrm>
            <a:prstGeom prst="rect">
              <a:avLst/>
            </a:prstGeom>
            <a:noFill/>
          </p:spPr>
          <p:txBody>
            <a:bodyPr wrap="square">
              <a:spAutoFit/>
            </a:bodyPr>
            <a:lstStyle/>
            <a:p>
              <a:r>
                <a:rPr lang="ja-JP" altLang="en-US" sz="600" dirty="0">
                  <a:latin typeface="UD デジタル 教科書体 N-R" panose="02020400000000000000" pitchFamily="17" charset="-128"/>
                  <a:ea typeface="UD デジタル 教科書体 NP" panose="02020400000000000000"/>
                </a:rPr>
                <a:t>マイナポータル上での項目名</a:t>
              </a:r>
              <a:endParaRPr lang="en-US" altLang="ja-JP" sz="600" dirty="0">
                <a:latin typeface="UD デジタル 教科書体 N-R" panose="02020400000000000000" pitchFamily="17" charset="-128"/>
                <a:ea typeface="UD デジタル 教科書体 NP" panose="02020400000000000000"/>
              </a:endParaRPr>
            </a:p>
          </p:txBody>
        </p:sp>
        <p:sp>
          <p:nvSpPr>
            <p:cNvPr id="26" name="テキスト ボックス 25">
              <a:extLst>
                <a:ext uri="{FF2B5EF4-FFF2-40B4-BE49-F238E27FC236}">
                  <a16:creationId xmlns:a16="http://schemas.microsoft.com/office/drawing/2014/main" id="{57F0E440-359D-E5C8-DE05-B91A6D6421B3}"/>
                </a:ext>
              </a:extLst>
            </p:cNvPr>
            <p:cNvSpPr txBox="1"/>
            <p:nvPr/>
          </p:nvSpPr>
          <p:spPr>
            <a:xfrm>
              <a:off x="3150739" y="4037005"/>
              <a:ext cx="1217146" cy="184666"/>
            </a:xfrm>
            <a:prstGeom prst="rect">
              <a:avLst/>
            </a:prstGeom>
            <a:noFill/>
          </p:spPr>
          <p:txBody>
            <a:bodyPr wrap="square">
              <a:spAutoFit/>
            </a:bodyPr>
            <a:lstStyle/>
            <a:p>
              <a:r>
                <a:rPr lang="ja-JP" altLang="en-US" sz="600" dirty="0">
                  <a:latin typeface="UD デジタル 教科書体 N-R" panose="02020400000000000000" pitchFamily="17" charset="-128"/>
                  <a:ea typeface="UD デジタル 教科書体 NP" panose="02020400000000000000"/>
                </a:rPr>
                <a:t>マイナポータル上での項目名</a:t>
              </a:r>
              <a:endParaRPr lang="en-US" altLang="ja-JP" sz="600" dirty="0">
                <a:latin typeface="UD デジタル 教科書体 N-R" panose="02020400000000000000" pitchFamily="17" charset="-128"/>
                <a:ea typeface="UD デジタル 教科書体 NP" panose="02020400000000000000"/>
              </a:endParaRPr>
            </a:p>
          </p:txBody>
        </p:sp>
      </p:grpSp>
    </p:spTree>
    <p:extLst>
      <p:ext uri="{BB962C8B-B14F-4D97-AF65-F5344CB8AC3E}">
        <p14:creationId xmlns:p14="http://schemas.microsoft.com/office/powerpoint/2010/main" val="2306625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B70B0E-A94E-452A-1F31-67EE78F838B2}"/>
            </a:ext>
          </a:extLst>
        </p:cNvPr>
        <p:cNvGrpSpPr/>
        <p:nvPr/>
      </p:nvGrpSpPr>
      <p:grpSpPr>
        <a:xfrm>
          <a:off x="0" y="0"/>
          <a:ext cx="0" cy="0"/>
          <a:chOff x="0" y="0"/>
          <a:chExt cx="0" cy="0"/>
        </a:xfrm>
      </p:grpSpPr>
      <p:sp>
        <p:nvSpPr>
          <p:cNvPr id="74" name="正方形/長方形 73">
            <a:extLst>
              <a:ext uri="{FF2B5EF4-FFF2-40B4-BE49-F238E27FC236}">
                <a16:creationId xmlns:a16="http://schemas.microsoft.com/office/drawing/2014/main" id="{38172A17-F440-C7C1-372D-1ED80AC8524F}"/>
              </a:ext>
            </a:extLst>
          </p:cNvPr>
          <p:cNvSpPr/>
          <p:nvPr/>
        </p:nvSpPr>
        <p:spPr>
          <a:xfrm>
            <a:off x="0" y="8864543"/>
            <a:ext cx="7559675" cy="1820596"/>
          </a:xfrm>
          <a:prstGeom prst="rect">
            <a:avLst/>
          </a:prstGeom>
          <a:solidFill>
            <a:srgbClr val="E7F5FF"/>
          </a:solidFill>
          <a:ln>
            <a:solidFill>
              <a:srgbClr val="E7F5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四角形: 角を丸くする 84">
            <a:extLst>
              <a:ext uri="{FF2B5EF4-FFF2-40B4-BE49-F238E27FC236}">
                <a16:creationId xmlns:a16="http://schemas.microsoft.com/office/drawing/2014/main" id="{F4283809-2967-0E44-4332-1E0ACF6C7145}"/>
              </a:ext>
            </a:extLst>
          </p:cNvPr>
          <p:cNvSpPr/>
          <p:nvPr/>
        </p:nvSpPr>
        <p:spPr>
          <a:xfrm>
            <a:off x="2032310" y="9515878"/>
            <a:ext cx="2358715" cy="1005542"/>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nchorCtr="0"/>
          <a:lstStyle/>
          <a:p>
            <a:pPr lvl="0" algn="ctr">
              <a:defRPr/>
            </a:pPr>
            <a:endParaRPr kumimoji="1" lang="en-US" altLang="ja-JP" sz="11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p:txBody>
      </p:sp>
      <p:sp>
        <p:nvSpPr>
          <p:cNvPr id="78" name="四角形: 角を丸くする 77">
            <a:extLst>
              <a:ext uri="{FF2B5EF4-FFF2-40B4-BE49-F238E27FC236}">
                <a16:creationId xmlns:a16="http://schemas.microsoft.com/office/drawing/2014/main" id="{092DD978-23AA-0D56-CCE0-B5F840B98277}"/>
              </a:ext>
            </a:extLst>
          </p:cNvPr>
          <p:cNvSpPr/>
          <p:nvPr/>
        </p:nvSpPr>
        <p:spPr>
          <a:xfrm>
            <a:off x="1601796" y="9515878"/>
            <a:ext cx="617046" cy="1005542"/>
          </a:xfrm>
          <a:prstGeom prst="roundRect">
            <a:avLst>
              <a:gd name="adj" fmla="val 0"/>
            </a:avLst>
          </a:prstGeom>
          <a:solidFill>
            <a:srgbClr val="BDE4FF"/>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nchorCtr="0"/>
          <a:lstStyle/>
          <a:p>
            <a:pPr lvl="0" algn="ctr">
              <a:defRPr/>
            </a:pPr>
            <a:r>
              <a:rPr kumimoji="1" lang="ja-JP" altLang="en-US" sz="1400" b="1"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公立</a:t>
            </a:r>
            <a:endParaRPr kumimoji="1" lang="en-US" altLang="ja-JP" sz="11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p:txBody>
      </p:sp>
      <p:sp>
        <p:nvSpPr>
          <p:cNvPr id="88" name="四角形: 角を丸くする 87">
            <a:extLst>
              <a:ext uri="{FF2B5EF4-FFF2-40B4-BE49-F238E27FC236}">
                <a16:creationId xmlns:a16="http://schemas.microsoft.com/office/drawing/2014/main" id="{F7B55026-087F-658E-93E3-C9449EC3C02C}"/>
              </a:ext>
            </a:extLst>
          </p:cNvPr>
          <p:cNvSpPr/>
          <p:nvPr/>
        </p:nvSpPr>
        <p:spPr>
          <a:xfrm>
            <a:off x="5038364" y="9515878"/>
            <a:ext cx="2358715" cy="1005542"/>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nchorCtr="0"/>
          <a:lstStyle/>
          <a:p>
            <a:pPr lvl="0" algn="ctr">
              <a:defRPr/>
            </a:pPr>
            <a:endParaRPr kumimoji="1" lang="en-US" altLang="ja-JP" sz="11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p:txBody>
      </p:sp>
      <p:sp>
        <p:nvSpPr>
          <p:cNvPr id="89" name="四角形: 角を丸くする 88">
            <a:extLst>
              <a:ext uri="{FF2B5EF4-FFF2-40B4-BE49-F238E27FC236}">
                <a16:creationId xmlns:a16="http://schemas.microsoft.com/office/drawing/2014/main" id="{1B2E3AFD-85E5-8E23-2005-4804A28D776E}"/>
              </a:ext>
            </a:extLst>
          </p:cNvPr>
          <p:cNvSpPr/>
          <p:nvPr/>
        </p:nvSpPr>
        <p:spPr>
          <a:xfrm>
            <a:off x="4607850" y="9515878"/>
            <a:ext cx="617046" cy="1005542"/>
          </a:xfrm>
          <a:prstGeom prst="roundRect">
            <a:avLst>
              <a:gd name="adj" fmla="val 0"/>
            </a:avLst>
          </a:prstGeom>
          <a:solidFill>
            <a:srgbClr val="BDE4FF"/>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nchorCtr="0"/>
          <a:lstStyle/>
          <a:p>
            <a:pPr lvl="0" algn="ctr">
              <a:defRPr/>
            </a:pPr>
            <a:r>
              <a:rPr kumimoji="1" lang="ja-JP" altLang="en-US" sz="1400" b="1"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私立</a:t>
            </a:r>
            <a:endParaRPr kumimoji="1" lang="en-US" altLang="ja-JP" sz="11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p:txBody>
      </p:sp>
      <p:sp>
        <p:nvSpPr>
          <p:cNvPr id="71" name="正方形/長方形 70">
            <a:extLst>
              <a:ext uri="{FF2B5EF4-FFF2-40B4-BE49-F238E27FC236}">
                <a16:creationId xmlns:a16="http://schemas.microsoft.com/office/drawing/2014/main" id="{735A0D17-356C-E839-BB5F-975B17C14939}"/>
              </a:ext>
            </a:extLst>
          </p:cNvPr>
          <p:cNvSpPr/>
          <p:nvPr/>
        </p:nvSpPr>
        <p:spPr>
          <a:xfrm>
            <a:off x="0" y="8547100"/>
            <a:ext cx="7559675" cy="483250"/>
          </a:xfrm>
          <a:prstGeom prst="rect">
            <a:avLst/>
          </a:prstGeom>
          <a:solidFill>
            <a:srgbClr val="0099FF"/>
          </a:solidFill>
          <a:ln>
            <a:solidFill>
              <a:srgbClr val="0099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32" name="テキスト ボックス 31">
            <a:extLst>
              <a:ext uri="{FF2B5EF4-FFF2-40B4-BE49-F238E27FC236}">
                <a16:creationId xmlns:a16="http://schemas.microsoft.com/office/drawing/2014/main" id="{B5A02969-21DC-5DE3-C958-EF03EDD4435E}"/>
              </a:ext>
            </a:extLst>
          </p:cNvPr>
          <p:cNvSpPr txBox="1"/>
          <p:nvPr/>
        </p:nvSpPr>
        <p:spPr>
          <a:xfrm>
            <a:off x="165437" y="2975763"/>
            <a:ext cx="7228800" cy="3177132"/>
          </a:xfrm>
          <a:prstGeom prst="rect">
            <a:avLst/>
          </a:prstGeom>
          <a:noFill/>
          <a:ln w="19050">
            <a:solidFill>
              <a:srgbClr val="FF9933"/>
            </a:solidFill>
            <a:prstDash val="solid"/>
          </a:ln>
        </p:spPr>
        <p:txBody>
          <a:bodyPr wrap="square" tIns="108000" bIns="108000" rtlCol="0" anchor="t" anchorCtr="0">
            <a:noAutofit/>
          </a:bodyPr>
          <a:lstStyle/>
          <a:p>
            <a:endParaRPr kumimoji="1" lang="en-US" altLang="ja-JP" sz="1100" dirty="0">
              <a:latin typeface="メイリオ" panose="020B0604030504040204" pitchFamily="50" charset="-128"/>
              <a:ea typeface="メイリオ" panose="020B0604030504040204" pitchFamily="50" charset="-128"/>
            </a:endParaRPr>
          </a:p>
        </p:txBody>
      </p:sp>
      <p:sp>
        <p:nvSpPr>
          <p:cNvPr id="4" name="角丸四角形 1">
            <a:extLst>
              <a:ext uri="{FF2B5EF4-FFF2-40B4-BE49-F238E27FC236}">
                <a16:creationId xmlns:a16="http://schemas.microsoft.com/office/drawing/2014/main" id="{98524378-B59F-0AEF-6C87-E9477217AD11}"/>
              </a:ext>
            </a:extLst>
          </p:cNvPr>
          <p:cNvSpPr/>
          <p:nvPr/>
        </p:nvSpPr>
        <p:spPr>
          <a:xfrm>
            <a:off x="593674" y="8608500"/>
            <a:ext cx="6372326" cy="367425"/>
          </a:xfrm>
          <a:prstGeom prst="roundRect">
            <a:avLst>
              <a:gd name="adj" fmla="val 11906"/>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tIns="36000" bIns="0" rtlCol="0" anchor="ctr">
            <a:spAutoFit/>
          </a:bodyPr>
          <a:lstStyle/>
          <a:p>
            <a:pPr algn="ctr"/>
            <a:r>
              <a:rPr kumimoji="1" lang="ja-JP" altLang="en-US" sz="2000" b="1" dirty="0">
                <a:solidFill>
                  <a:schemeClr val="bg1"/>
                </a:solidFill>
                <a:latin typeface="UD デジタル 教科書体 NP" panose="02020400000000000000" pitchFamily="18" charset="-128"/>
                <a:ea typeface="UD デジタル 教科書体 NP" panose="02020400000000000000" pitchFamily="18" charset="-128"/>
              </a:rPr>
              <a:t>高等学校等就学支援金、高校生等臨時支援金共通事項</a:t>
            </a:r>
          </a:p>
        </p:txBody>
      </p:sp>
      <p:sp>
        <p:nvSpPr>
          <p:cNvPr id="6" name="正方形/長方形 5">
            <a:extLst>
              <a:ext uri="{FF2B5EF4-FFF2-40B4-BE49-F238E27FC236}">
                <a16:creationId xmlns:a16="http://schemas.microsoft.com/office/drawing/2014/main" id="{3CE8AD4D-4082-7D0B-A717-67DF372A96FD}"/>
              </a:ext>
            </a:extLst>
          </p:cNvPr>
          <p:cNvSpPr/>
          <p:nvPr/>
        </p:nvSpPr>
        <p:spPr>
          <a:xfrm>
            <a:off x="165437" y="181433"/>
            <a:ext cx="7228800" cy="860498"/>
          </a:xfrm>
          <a:prstGeom prst="rect">
            <a:avLst/>
          </a:prstGeom>
          <a:solidFill>
            <a:srgbClr val="00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latin typeface="メイリオ" panose="020B0604030504040204" pitchFamily="50" charset="-128"/>
              <a:ea typeface="メイリオ" panose="020B0604030504040204" pitchFamily="50" charset="-128"/>
            </a:endParaRPr>
          </a:p>
        </p:txBody>
      </p:sp>
      <p:sp>
        <p:nvSpPr>
          <p:cNvPr id="13" name="角丸四角形 1">
            <a:extLst>
              <a:ext uri="{FF2B5EF4-FFF2-40B4-BE49-F238E27FC236}">
                <a16:creationId xmlns:a16="http://schemas.microsoft.com/office/drawing/2014/main" id="{8FA1E812-5A05-6AB6-446F-8A500E46C9BC}"/>
              </a:ext>
            </a:extLst>
          </p:cNvPr>
          <p:cNvSpPr/>
          <p:nvPr/>
        </p:nvSpPr>
        <p:spPr>
          <a:xfrm>
            <a:off x="49738" y="235935"/>
            <a:ext cx="7559676" cy="696038"/>
          </a:xfrm>
          <a:prstGeom prst="roundRect">
            <a:avLst>
              <a:gd name="adj" fmla="val 11906"/>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36000" bIns="0" rtlCol="0" anchor="ctr">
            <a:spAutoFit/>
          </a:bodyPr>
          <a:lstStyle/>
          <a:p>
            <a:pPr algn="ctr"/>
            <a:r>
              <a:rPr kumimoji="1" lang="zh-TW" altLang="en-US" sz="4000" b="1" dirty="0">
                <a:solidFill>
                  <a:schemeClr val="bg1"/>
                </a:solidFill>
                <a:latin typeface="UD デジタル 教科書体 NP" panose="02020400000000000000" pitchFamily="18" charset="-128"/>
                <a:ea typeface="UD デジタル 教科書体 NP" panose="02020400000000000000" pitchFamily="18" charset="-128"/>
              </a:rPr>
              <a:t>高校生等臨時支援金</a:t>
            </a:r>
          </a:p>
        </p:txBody>
      </p:sp>
      <p:sp>
        <p:nvSpPr>
          <p:cNvPr id="18" name="角丸四角形 1">
            <a:extLst>
              <a:ext uri="{FF2B5EF4-FFF2-40B4-BE49-F238E27FC236}">
                <a16:creationId xmlns:a16="http://schemas.microsoft.com/office/drawing/2014/main" id="{C02797DB-1BB0-BFED-D6F7-7689E2D4D197}"/>
              </a:ext>
            </a:extLst>
          </p:cNvPr>
          <p:cNvSpPr/>
          <p:nvPr/>
        </p:nvSpPr>
        <p:spPr>
          <a:xfrm>
            <a:off x="2666305" y="821540"/>
            <a:ext cx="4780729" cy="203119"/>
          </a:xfrm>
          <a:prstGeom prst="roundRect">
            <a:avLst>
              <a:gd name="adj" fmla="val 11906"/>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tIns="36000" bIns="0" rtlCol="0" anchor="ctr">
            <a:spAutoFit/>
          </a:bodyPr>
          <a:lstStyle/>
          <a:p>
            <a:pPr algn="r"/>
            <a:r>
              <a:rPr kumimoji="1" lang="en-US" altLang="ja-JP" sz="1000" dirty="0">
                <a:solidFill>
                  <a:schemeClr val="bg1"/>
                </a:solidFill>
                <a:latin typeface="UD デジタル 教科書体 NP" panose="02020400000000000000" pitchFamily="18" charset="-128"/>
                <a:ea typeface="UD デジタル 教科書体 NP" panose="02020400000000000000" pitchFamily="18" charset="-128"/>
              </a:rPr>
              <a:t>※</a:t>
            </a:r>
            <a:r>
              <a:rPr kumimoji="1" lang="ja-JP" altLang="en-US" sz="1000" dirty="0">
                <a:solidFill>
                  <a:schemeClr val="bg1"/>
                </a:solidFill>
                <a:latin typeface="UD デジタル 教科書体 NP" panose="02020400000000000000" pitchFamily="18" charset="-128"/>
                <a:ea typeface="UD デジタル 教科書体 NP" panose="02020400000000000000" pitchFamily="18" charset="-128"/>
              </a:rPr>
              <a:t>令和７年度限りの事業です。令和８年度以降については、別途検討中です。</a:t>
            </a:r>
          </a:p>
        </p:txBody>
      </p:sp>
      <p:sp>
        <p:nvSpPr>
          <p:cNvPr id="23" name="テキスト ボックス 22">
            <a:extLst>
              <a:ext uri="{FF2B5EF4-FFF2-40B4-BE49-F238E27FC236}">
                <a16:creationId xmlns:a16="http://schemas.microsoft.com/office/drawing/2014/main" id="{72E6CD36-5ADB-38D1-F392-D9F863FA2A6C}"/>
              </a:ext>
            </a:extLst>
          </p:cNvPr>
          <p:cNvSpPr txBox="1"/>
          <p:nvPr/>
        </p:nvSpPr>
        <p:spPr>
          <a:xfrm>
            <a:off x="165437" y="1148493"/>
            <a:ext cx="7228800" cy="1712167"/>
          </a:xfrm>
          <a:prstGeom prst="rect">
            <a:avLst/>
          </a:prstGeom>
          <a:noFill/>
          <a:ln w="19050">
            <a:solidFill>
              <a:srgbClr val="FF9933"/>
            </a:solidFill>
            <a:prstDash val="solid"/>
          </a:ln>
        </p:spPr>
        <p:txBody>
          <a:bodyPr wrap="square" tIns="108000" bIns="108000" rtlCol="0" anchor="t" anchorCtr="0">
            <a:noAutofit/>
          </a:bodyPr>
          <a:lstStyle/>
          <a:p>
            <a:endParaRPr kumimoji="1" lang="en-US" altLang="ja-JP" sz="1100" dirty="0">
              <a:latin typeface="メイリオ" panose="020B0604030504040204" pitchFamily="50" charset="-128"/>
              <a:ea typeface="メイリオ" panose="020B0604030504040204" pitchFamily="50" charset="-128"/>
            </a:endParaRPr>
          </a:p>
        </p:txBody>
      </p:sp>
      <p:sp>
        <p:nvSpPr>
          <p:cNvPr id="24" name="四角形: 角を丸くする 23">
            <a:extLst>
              <a:ext uri="{FF2B5EF4-FFF2-40B4-BE49-F238E27FC236}">
                <a16:creationId xmlns:a16="http://schemas.microsoft.com/office/drawing/2014/main" id="{2DF5744B-0DC9-8966-A744-3242B35BF179}"/>
              </a:ext>
            </a:extLst>
          </p:cNvPr>
          <p:cNvSpPr/>
          <p:nvPr/>
        </p:nvSpPr>
        <p:spPr>
          <a:xfrm>
            <a:off x="260432" y="1227808"/>
            <a:ext cx="7028036" cy="354371"/>
          </a:xfrm>
          <a:prstGeom prst="roundRect">
            <a:avLst>
              <a:gd name="adj" fmla="val 0"/>
            </a:avLst>
          </a:prstGeom>
          <a:solidFill>
            <a:srgbClr val="FFAD75"/>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lvl="0" algn="ctr">
              <a:defRPr/>
            </a:pPr>
            <a:r>
              <a:rPr kumimoji="1" lang="ja-JP" altLang="en-US" sz="1600" b="1" dirty="0">
                <a:solidFill>
                  <a:schemeClr val="bg1"/>
                </a:solidFill>
                <a:latin typeface="UD デジタル 教科書体 NP" panose="02020400000000000000" pitchFamily="18" charset="-128"/>
                <a:ea typeface="UD デジタル 教科書体 NP" panose="02020400000000000000" pitchFamily="18" charset="-128"/>
              </a:rPr>
              <a:t>高校生等臨時支援金について</a:t>
            </a:r>
          </a:p>
        </p:txBody>
      </p:sp>
      <p:pic>
        <p:nvPicPr>
          <p:cNvPr id="26" name="グラフィックス 25">
            <a:extLst>
              <a:ext uri="{FF2B5EF4-FFF2-40B4-BE49-F238E27FC236}">
                <a16:creationId xmlns:a16="http://schemas.microsoft.com/office/drawing/2014/main" id="{1418CEF9-AC67-9B70-1F87-E659DFD3718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809793" y="1300277"/>
            <a:ext cx="247607" cy="247607"/>
          </a:xfrm>
          <a:prstGeom prst="rect">
            <a:avLst/>
          </a:prstGeom>
        </p:spPr>
      </p:pic>
      <p:sp>
        <p:nvSpPr>
          <p:cNvPr id="27" name="角丸四角形 31">
            <a:extLst>
              <a:ext uri="{FF2B5EF4-FFF2-40B4-BE49-F238E27FC236}">
                <a16:creationId xmlns:a16="http://schemas.microsoft.com/office/drawing/2014/main" id="{2DC07DCD-AB4C-0972-CACD-0029BC5030C9}"/>
              </a:ext>
            </a:extLst>
          </p:cNvPr>
          <p:cNvSpPr/>
          <p:nvPr/>
        </p:nvSpPr>
        <p:spPr>
          <a:xfrm>
            <a:off x="3577963" y="2281668"/>
            <a:ext cx="3781137" cy="499499"/>
          </a:xfrm>
          <a:prstGeom prst="round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pPr marL="357188" indent="-357188" algn="just">
              <a:lnSpc>
                <a:spcPct val="110000"/>
              </a:lnSpc>
            </a:pPr>
            <a:r>
              <a:rPr kumimoji="1" lang="en-US" altLang="ja-JP"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a:t>
            </a:r>
            <a:r>
              <a:rPr kumimoji="1" lang="ja-JP" altLang="en-US"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１　令和８年度からの所得制限の撤廃や私立高校等の加算額の引き　　　上げも含めたいわゆる「高校授業料の無償化」を別途検討中です。</a:t>
            </a:r>
            <a:endParaRPr kumimoji="1" lang="en-US" altLang="ja-JP"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a:p>
            <a:pPr algn="just">
              <a:lnSpc>
                <a:spcPct val="110000"/>
              </a:lnSpc>
            </a:pPr>
            <a:r>
              <a:rPr kumimoji="1" lang="en-US" altLang="ja-JP"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a:t>
            </a:r>
            <a:r>
              <a:rPr kumimoji="1" lang="ja-JP" altLang="en-US"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２　</a:t>
            </a:r>
            <a:r>
              <a:rPr kumimoji="1" lang="en-US" altLang="ja-JP"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11</a:t>
            </a:r>
            <a:r>
              <a:rPr kumimoji="1" lang="ja-JP" altLang="en-US"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万</a:t>
            </a:r>
            <a:r>
              <a:rPr kumimoji="1" lang="en-US" altLang="ja-JP"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8,800</a:t>
            </a:r>
            <a:r>
              <a:rPr kumimoji="1" lang="ja-JP" altLang="en-US"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円は上限額。学校種により異なることがあります。</a:t>
            </a:r>
            <a:endParaRPr kumimoji="1" lang="en-US" altLang="ja-JP"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p:txBody>
      </p:sp>
      <p:sp>
        <p:nvSpPr>
          <p:cNvPr id="28" name="テキスト ボックス 27">
            <a:extLst>
              <a:ext uri="{FF2B5EF4-FFF2-40B4-BE49-F238E27FC236}">
                <a16:creationId xmlns:a16="http://schemas.microsoft.com/office/drawing/2014/main" id="{072882CE-07CD-1946-4492-D2B33C070074}"/>
              </a:ext>
            </a:extLst>
          </p:cNvPr>
          <p:cNvSpPr txBox="1"/>
          <p:nvPr/>
        </p:nvSpPr>
        <p:spPr>
          <a:xfrm>
            <a:off x="215600" y="1620353"/>
            <a:ext cx="7080986" cy="600164"/>
          </a:xfrm>
          <a:prstGeom prst="rect">
            <a:avLst/>
          </a:prstGeom>
          <a:noFill/>
        </p:spPr>
        <p:txBody>
          <a:bodyPr wrap="square">
            <a:spAutoFit/>
          </a:bodyPr>
          <a:lstStyle/>
          <a:p>
            <a:pPr>
              <a:spcBef>
                <a:spcPts val="0"/>
              </a:spcBef>
              <a:defRPr/>
            </a:pPr>
            <a:r>
              <a:rPr lang="ja-JP" altLang="en-US" sz="11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令和７年の通常国会での審議の結果、高校生の返還不要の授業料支援の対象者の範囲が広がりました。</a:t>
            </a:r>
            <a:endParaRPr lang="en-US" altLang="ja-JP" sz="11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a:p>
            <a:pPr>
              <a:spcBef>
                <a:spcPts val="0"/>
              </a:spcBef>
              <a:defRPr/>
            </a:pPr>
            <a:r>
              <a:rPr lang="ja-JP" altLang="en-US" sz="11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高等学校等就学支援金に申請した結果、</a:t>
            </a:r>
            <a:r>
              <a:rPr lang="ja-JP" altLang="en-US" sz="1100" b="1" dirty="0">
                <a:solidFill>
                  <a:srgbClr val="0099FF"/>
                </a:solidFill>
                <a:latin typeface="UD デジタル 教科書体 NP" panose="02020400000000000000" pitchFamily="18" charset="-128"/>
                <a:ea typeface="UD デジタル 教科書体 NP" panose="02020400000000000000" pitchFamily="18" charset="-128"/>
              </a:rPr>
              <a:t>年収約</a:t>
            </a:r>
            <a:r>
              <a:rPr lang="en-US" altLang="ja-JP" sz="1100" b="1" dirty="0">
                <a:solidFill>
                  <a:srgbClr val="0099FF"/>
                </a:solidFill>
                <a:latin typeface="UD デジタル 教科書体 NP" panose="02020400000000000000" pitchFamily="18" charset="-128"/>
                <a:ea typeface="UD デジタル 教科書体 NP" panose="02020400000000000000" pitchFamily="18" charset="-128"/>
              </a:rPr>
              <a:t>910</a:t>
            </a:r>
            <a:r>
              <a:rPr lang="ja-JP" altLang="en-US" sz="1100" b="1" dirty="0">
                <a:solidFill>
                  <a:srgbClr val="0099FF"/>
                </a:solidFill>
                <a:latin typeface="UD デジタル 教科書体 NP" panose="02020400000000000000" pitchFamily="18" charset="-128"/>
                <a:ea typeface="UD デジタル 教科書体 NP" panose="02020400000000000000" pitchFamily="18" charset="-128"/>
              </a:rPr>
              <a:t>万円以上世帯と判定された場合</a:t>
            </a:r>
            <a:r>
              <a:rPr lang="ja-JP" altLang="en-US" sz="11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に、高校生等臨時支援金が新たに支給されます。</a:t>
            </a:r>
            <a:r>
              <a:rPr lang="en-US" altLang="ja-JP" sz="11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a:t>
            </a:r>
            <a:r>
              <a:rPr lang="ja-JP" altLang="en-US" sz="1100" b="1" dirty="0">
                <a:solidFill>
                  <a:srgbClr val="0099FF"/>
                </a:solidFill>
                <a:latin typeface="UD デジタル 教科書体 NP" panose="02020400000000000000" pitchFamily="18" charset="-128"/>
                <a:ea typeface="UD デジタル 教科書体 NP" panose="02020400000000000000" pitchFamily="18" charset="-128"/>
              </a:rPr>
              <a:t>令和７年度限り</a:t>
            </a:r>
            <a:r>
              <a:rPr lang="en-US" altLang="ja-JP" sz="1100" baseline="300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a:t>
            </a:r>
            <a:r>
              <a:rPr lang="ja-JP" altLang="en-US" sz="1100" baseline="300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１</a:t>
            </a:r>
            <a:r>
              <a:rPr lang="ja-JP" altLang="en-US" sz="1100" b="1" dirty="0">
                <a:solidFill>
                  <a:srgbClr val="0099FF"/>
                </a:solidFill>
                <a:latin typeface="UD デジタル 教科書体 NP" panose="02020400000000000000" pitchFamily="18" charset="-128"/>
                <a:ea typeface="UD デジタル 教科書体 NP" panose="02020400000000000000" pitchFamily="18" charset="-128"/>
              </a:rPr>
              <a:t>・新規</a:t>
            </a:r>
            <a:r>
              <a:rPr lang="en-US" altLang="ja-JP" sz="11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a:t>
            </a:r>
            <a:endParaRPr lang="ja-JP" altLang="en-US" sz="11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p:txBody>
      </p:sp>
      <p:sp>
        <p:nvSpPr>
          <p:cNvPr id="29" name="四角形: 角を丸くする 28">
            <a:extLst>
              <a:ext uri="{FF2B5EF4-FFF2-40B4-BE49-F238E27FC236}">
                <a16:creationId xmlns:a16="http://schemas.microsoft.com/office/drawing/2014/main" id="{FF5DC59B-A195-A6FD-8BC9-0D5DC16998CE}"/>
              </a:ext>
            </a:extLst>
          </p:cNvPr>
          <p:cNvSpPr/>
          <p:nvPr/>
        </p:nvSpPr>
        <p:spPr>
          <a:xfrm>
            <a:off x="260432" y="2273878"/>
            <a:ext cx="806368" cy="442506"/>
          </a:xfrm>
          <a:prstGeom prst="roundRect">
            <a:avLst>
              <a:gd name="adj" fmla="val 0"/>
            </a:avLst>
          </a:prstGeom>
          <a:solidFill>
            <a:srgbClr val="0099FF"/>
          </a:solidFill>
          <a:ln>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lvl="0" algn="ctr">
              <a:defRPr/>
            </a:pPr>
            <a:r>
              <a:rPr kumimoji="1" lang="ja-JP" altLang="en-US" sz="1100" dirty="0">
                <a:solidFill>
                  <a:schemeClr val="bg1"/>
                </a:solidFill>
                <a:latin typeface="UD デジタル 教科書体 NP" panose="02020400000000000000" pitchFamily="18" charset="-128"/>
                <a:ea typeface="UD デジタル 教科書体 NP" panose="02020400000000000000" pitchFamily="18" charset="-128"/>
              </a:rPr>
              <a:t>支援額</a:t>
            </a:r>
            <a:endParaRPr kumimoji="1" lang="en-US" altLang="ja-JP" sz="1100" dirty="0">
              <a:solidFill>
                <a:schemeClr val="bg1"/>
              </a:solidFill>
              <a:latin typeface="UD デジタル 教科書体 NP" panose="02020400000000000000" pitchFamily="18" charset="-128"/>
              <a:ea typeface="UD デジタル 教科書体 NP" panose="02020400000000000000" pitchFamily="18" charset="-128"/>
            </a:endParaRPr>
          </a:p>
        </p:txBody>
      </p:sp>
      <p:sp>
        <p:nvSpPr>
          <p:cNvPr id="30" name="四角形: 角を丸くする 29">
            <a:extLst>
              <a:ext uri="{FF2B5EF4-FFF2-40B4-BE49-F238E27FC236}">
                <a16:creationId xmlns:a16="http://schemas.microsoft.com/office/drawing/2014/main" id="{0BAB6168-E608-B4FC-6A8D-C5802DA7D1E1}"/>
              </a:ext>
            </a:extLst>
          </p:cNvPr>
          <p:cNvSpPr/>
          <p:nvPr/>
        </p:nvSpPr>
        <p:spPr>
          <a:xfrm>
            <a:off x="1066800" y="2273878"/>
            <a:ext cx="2438400" cy="442506"/>
          </a:xfrm>
          <a:prstGeom prst="roundRect">
            <a:avLst>
              <a:gd name="adj" fmla="val 0"/>
            </a:avLst>
          </a:prstGeom>
          <a:solidFill>
            <a:schemeClr val="bg1"/>
          </a:solidFill>
          <a:ln>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lvl="0" algn="ctr">
              <a:defRPr/>
            </a:pPr>
            <a:r>
              <a:rPr kumimoji="1" lang="ja-JP" altLang="en-US"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国公私立共通のいわゆる基準額である</a:t>
            </a:r>
            <a:endParaRPr kumimoji="1" lang="en-US" altLang="ja-JP"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a:p>
            <a:pPr lvl="0" algn="ctr">
              <a:defRPr/>
            </a:pPr>
            <a:r>
              <a:rPr kumimoji="1" lang="ja-JP" altLang="en-US" sz="1400" b="1" dirty="0">
                <a:solidFill>
                  <a:srgbClr val="0099FF"/>
                </a:solidFill>
                <a:latin typeface="UD デジタル 教科書体 NP" panose="02020400000000000000" pitchFamily="18" charset="-128"/>
                <a:ea typeface="UD デジタル 教科書体 NP" panose="02020400000000000000" pitchFamily="18" charset="-128"/>
              </a:rPr>
              <a:t>年額 </a:t>
            </a:r>
            <a:r>
              <a:rPr kumimoji="1" lang="en-US" altLang="ja-JP" sz="1400" b="1" dirty="0">
                <a:solidFill>
                  <a:srgbClr val="0099FF"/>
                </a:solidFill>
                <a:latin typeface="UD デジタル 教科書体 NP" panose="02020400000000000000" pitchFamily="18" charset="-128"/>
                <a:ea typeface="UD デジタル 教科書体 NP" panose="02020400000000000000" pitchFamily="18" charset="-128"/>
              </a:rPr>
              <a:t>11</a:t>
            </a:r>
            <a:r>
              <a:rPr kumimoji="1" lang="ja-JP" altLang="en-US" sz="1400" b="1" dirty="0">
                <a:solidFill>
                  <a:srgbClr val="0099FF"/>
                </a:solidFill>
                <a:latin typeface="UD デジタル 教科書体 NP" panose="02020400000000000000" pitchFamily="18" charset="-128"/>
                <a:ea typeface="UD デジタル 教科書体 NP" panose="02020400000000000000" pitchFamily="18" charset="-128"/>
              </a:rPr>
              <a:t>万</a:t>
            </a:r>
            <a:r>
              <a:rPr kumimoji="1" lang="en-US" altLang="ja-JP" sz="1400" b="1" dirty="0">
                <a:solidFill>
                  <a:srgbClr val="0099FF"/>
                </a:solidFill>
                <a:latin typeface="UD デジタル 教科書体 NP" panose="02020400000000000000" pitchFamily="18" charset="-128"/>
                <a:ea typeface="UD デジタル 教科書体 NP" panose="02020400000000000000" pitchFamily="18" charset="-128"/>
              </a:rPr>
              <a:t>8,800</a:t>
            </a:r>
            <a:r>
              <a:rPr kumimoji="1" lang="ja-JP" altLang="en-US" sz="1400" b="1" dirty="0">
                <a:solidFill>
                  <a:srgbClr val="0099FF"/>
                </a:solidFill>
                <a:latin typeface="UD デジタル 教科書体 NP" panose="02020400000000000000" pitchFamily="18" charset="-128"/>
                <a:ea typeface="UD デジタル 教科書体 NP" panose="02020400000000000000" pitchFamily="18" charset="-128"/>
              </a:rPr>
              <a:t>円</a:t>
            </a:r>
            <a:r>
              <a:rPr kumimoji="1" lang="en-US" altLang="ja-JP" sz="1400" baseline="300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※2</a:t>
            </a:r>
          </a:p>
        </p:txBody>
      </p:sp>
      <p:sp>
        <p:nvSpPr>
          <p:cNvPr id="33" name="四角形: 角を丸くする 32">
            <a:extLst>
              <a:ext uri="{FF2B5EF4-FFF2-40B4-BE49-F238E27FC236}">
                <a16:creationId xmlns:a16="http://schemas.microsoft.com/office/drawing/2014/main" id="{B7F73162-4AF6-59F0-2B12-6CB2E55A74FA}"/>
              </a:ext>
            </a:extLst>
          </p:cNvPr>
          <p:cNvSpPr/>
          <p:nvPr/>
        </p:nvSpPr>
        <p:spPr>
          <a:xfrm>
            <a:off x="260432" y="3055078"/>
            <a:ext cx="7028036" cy="354371"/>
          </a:xfrm>
          <a:prstGeom prst="roundRect">
            <a:avLst>
              <a:gd name="adj" fmla="val 0"/>
            </a:avLst>
          </a:prstGeom>
          <a:solidFill>
            <a:srgbClr val="FFAD75"/>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lvl="0" algn="ctr">
              <a:defRPr/>
            </a:pPr>
            <a:r>
              <a:rPr kumimoji="1" lang="ja-JP" altLang="en-US" sz="1600" b="1" dirty="0">
                <a:solidFill>
                  <a:schemeClr val="bg1"/>
                </a:solidFill>
                <a:latin typeface="UD デジタル 教科書体 NP" panose="02020400000000000000" pitchFamily="18" charset="-128"/>
                <a:ea typeface="UD デジタル 教科書体 NP" panose="02020400000000000000" pitchFamily="18" charset="-128"/>
              </a:rPr>
              <a:t>お申し込みについて</a:t>
            </a:r>
          </a:p>
        </p:txBody>
      </p:sp>
      <p:pic>
        <p:nvPicPr>
          <p:cNvPr id="34" name="グラフィックス 33">
            <a:extLst>
              <a:ext uri="{FF2B5EF4-FFF2-40B4-BE49-F238E27FC236}">
                <a16:creationId xmlns:a16="http://schemas.microsoft.com/office/drawing/2014/main" id="{AF3A2EC9-61AE-2EBE-5130-89928E69AD7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474381" y="3081064"/>
            <a:ext cx="302397" cy="302397"/>
          </a:xfrm>
          <a:prstGeom prst="rect">
            <a:avLst/>
          </a:prstGeom>
        </p:spPr>
      </p:pic>
      <p:sp>
        <p:nvSpPr>
          <p:cNvPr id="35" name="四角形: 角を丸くする 34">
            <a:extLst>
              <a:ext uri="{FF2B5EF4-FFF2-40B4-BE49-F238E27FC236}">
                <a16:creationId xmlns:a16="http://schemas.microsoft.com/office/drawing/2014/main" id="{8398B6E0-60FE-1E09-AF5A-1244081E4F77}"/>
              </a:ext>
            </a:extLst>
          </p:cNvPr>
          <p:cNvSpPr/>
          <p:nvPr/>
        </p:nvSpPr>
        <p:spPr>
          <a:xfrm>
            <a:off x="263089" y="3520977"/>
            <a:ext cx="7025373" cy="848445"/>
          </a:xfrm>
          <a:prstGeom prst="roundRect">
            <a:avLst>
              <a:gd name="adj" fmla="val 0"/>
            </a:avLst>
          </a:prstGeom>
          <a:solidFill>
            <a:srgbClr val="FFF1E7"/>
          </a:solidFill>
          <a:ln>
            <a:solidFill>
              <a:srgbClr val="FFF1E7"/>
            </a:solid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lvl="0">
              <a:spcAft>
                <a:spcPts val="600"/>
              </a:spcAft>
              <a:defRPr/>
            </a:pPr>
            <a:r>
              <a:rPr kumimoji="1" lang="ja-JP" altLang="en-US" sz="1400" b="1" dirty="0">
                <a:solidFill>
                  <a:srgbClr val="0099FF"/>
                </a:solidFill>
                <a:latin typeface="UD デジタル 教科書体 NP" panose="02020400000000000000" pitchFamily="18" charset="-128"/>
                <a:ea typeface="UD デジタル 教科書体 NP" panose="02020400000000000000" pitchFamily="18" charset="-128"/>
              </a:rPr>
              <a:t>新入生</a:t>
            </a:r>
            <a:r>
              <a:rPr kumimoji="1" lang="ja-JP" altLang="en-US" sz="1100" b="1"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の皆さん</a:t>
            </a:r>
            <a:endParaRPr kumimoji="1" lang="en-US" altLang="ja-JP" sz="1100" b="1"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a:p>
            <a:pPr lvl="0">
              <a:spcAft>
                <a:spcPts val="600"/>
              </a:spcAft>
              <a:defRPr/>
            </a:pPr>
            <a:r>
              <a:rPr kumimoji="1" lang="ja-JP" altLang="en-US" sz="1400" b="1" dirty="0">
                <a:solidFill>
                  <a:srgbClr val="0099FF"/>
                </a:solidFill>
                <a:latin typeface="UD デジタル 教科書体 NP" panose="02020400000000000000" pitchFamily="18" charset="-128"/>
                <a:ea typeface="UD デジタル 教科書体 NP" panose="02020400000000000000" pitchFamily="18" charset="-128"/>
              </a:rPr>
              <a:t>在校生</a:t>
            </a:r>
            <a:r>
              <a:rPr kumimoji="1" lang="ja-JP" altLang="en-US" sz="1100" b="1"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の皆さん</a:t>
            </a:r>
            <a:endParaRPr kumimoji="1" lang="en-US" altLang="ja-JP" sz="11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p:txBody>
      </p:sp>
      <p:cxnSp>
        <p:nvCxnSpPr>
          <p:cNvPr id="37" name="直線コネクタ 36">
            <a:extLst>
              <a:ext uri="{FF2B5EF4-FFF2-40B4-BE49-F238E27FC236}">
                <a16:creationId xmlns:a16="http://schemas.microsoft.com/office/drawing/2014/main" id="{9A12586C-3239-0A06-82AA-C6689DF09527}"/>
              </a:ext>
            </a:extLst>
          </p:cNvPr>
          <p:cNvCxnSpPr>
            <a:cxnSpLocks/>
          </p:cNvCxnSpPr>
          <p:nvPr/>
        </p:nvCxnSpPr>
        <p:spPr>
          <a:xfrm>
            <a:off x="1663570" y="3591384"/>
            <a:ext cx="0" cy="707631"/>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nvGrpSpPr>
          <p:cNvPr id="43" name="グループ化 42">
            <a:extLst>
              <a:ext uri="{FF2B5EF4-FFF2-40B4-BE49-F238E27FC236}">
                <a16:creationId xmlns:a16="http://schemas.microsoft.com/office/drawing/2014/main" id="{C0352617-4F0E-7DF6-3B95-F2804F45FBB4}"/>
              </a:ext>
            </a:extLst>
          </p:cNvPr>
          <p:cNvGrpSpPr/>
          <p:nvPr/>
        </p:nvGrpSpPr>
        <p:grpSpPr>
          <a:xfrm>
            <a:off x="1809793" y="3731445"/>
            <a:ext cx="5133932" cy="439703"/>
            <a:chOff x="2827383" y="2759861"/>
            <a:chExt cx="5133932" cy="439703"/>
          </a:xfrm>
        </p:grpSpPr>
        <p:sp>
          <p:nvSpPr>
            <p:cNvPr id="44" name="角丸四角形 31">
              <a:extLst>
                <a:ext uri="{FF2B5EF4-FFF2-40B4-BE49-F238E27FC236}">
                  <a16:creationId xmlns:a16="http://schemas.microsoft.com/office/drawing/2014/main" id="{946712F7-D963-AB1F-8746-74FF19D36B01}"/>
                </a:ext>
              </a:extLst>
            </p:cNvPr>
            <p:cNvSpPr/>
            <p:nvPr/>
          </p:nvSpPr>
          <p:spPr>
            <a:xfrm>
              <a:off x="2827383" y="2759861"/>
              <a:ext cx="5133932" cy="199345"/>
            </a:xfrm>
            <a:prstGeom prst="round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pPr>
                <a:lnSpc>
                  <a:spcPct val="110000"/>
                </a:lnSpc>
              </a:pPr>
              <a:r>
                <a:rPr lang="ja-JP" altLang="en-US" sz="1100" b="1" dirty="0">
                  <a:solidFill>
                    <a:srgbClr val="0099FF"/>
                  </a:solidFill>
                  <a:latin typeface="UD デジタル 教科書体 NP" panose="02020400000000000000" pitchFamily="18" charset="-128"/>
                  <a:ea typeface="UD デジタル 教科書体 NP" panose="02020400000000000000" pitchFamily="18" charset="-128"/>
                </a:rPr>
                <a:t>高等学校等就学支援金</a:t>
              </a:r>
              <a:r>
                <a:rPr lang="ja-JP" altLang="en-US" sz="11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の判定結果を用いて、受給資格の判定を行います。</a:t>
              </a:r>
              <a:endParaRPr lang="en-US" altLang="ja-JP" sz="11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p:txBody>
        </p:sp>
        <p:grpSp>
          <p:nvGrpSpPr>
            <p:cNvPr id="45" name="グループ化 44">
              <a:extLst>
                <a:ext uri="{FF2B5EF4-FFF2-40B4-BE49-F238E27FC236}">
                  <a16:creationId xmlns:a16="http://schemas.microsoft.com/office/drawing/2014/main" id="{9B9ACE11-A5BF-D3C3-023B-55B89E8016D6}"/>
                </a:ext>
              </a:extLst>
            </p:cNvPr>
            <p:cNvGrpSpPr/>
            <p:nvPr/>
          </p:nvGrpSpPr>
          <p:grpSpPr>
            <a:xfrm>
              <a:off x="2844496" y="2992953"/>
              <a:ext cx="4650090" cy="206611"/>
              <a:chOff x="2811341" y="722291"/>
              <a:chExt cx="4650090" cy="206611"/>
            </a:xfrm>
          </p:grpSpPr>
          <p:sp>
            <p:nvSpPr>
              <p:cNvPr id="46" name="角丸四角形 31">
                <a:extLst>
                  <a:ext uri="{FF2B5EF4-FFF2-40B4-BE49-F238E27FC236}">
                    <a16:creationId xmlns:a16="http://schemas.microsoft.com/office/drawing/2014/main" id="{0CDAFE4F-BE05-E7BA-3B33-3FCE01341380}"/>
                  </a:ext>
                </a:extLst>
              </p:cNvPr>
              <p:cNvSpPr/>
              <p:nvPr/>
            </p:nvSpPr>
            <p:spPr>
              <a:xfrm>
                <a:off x="3696564" y="730408"/>
                <a:ext cx="3764867" cy="198494"/>
              </a:xfrm>
              <a:prstGeom prst="round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pPr algn="just">
                  <a:lnSpc>
                    <a:spcPct val="110000"/>
                  </a:lnSpc>
                </a:pPr>
                <a:r>
                  <a:rPr lang="ja-JP" altLang="en-US" sz="11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学校から案内があります。必ず確認してください。</a:t>
                </a:r>
                <a:endParaRPr lang="en-US" altLang="ja-JP" sz="11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p:txBody>
          </p:sp>
          <p:sp>
            <p:nvSpPr>
              <p:cNvPr id="47" name="角丸四角形 31">
                <a:extLst>
                  <a:ext uri="{FF2B5EF4-FFF2-40B4-BE49-F238E27FC236}">
                    <a16:creationId xmlns:a16="http://schemas.microsoft.com/office/drawing/2014/main" id="{FFAA7975-79DF-5A55-D50B-6ED5AF01AB5E}"/>
                  </a:ext>
                </a:extLst>
              </p:cNvPr>
              <p:cNvSpPr/>
              <p:nvPr/>
            </p:nvSpPr>
            <p:spPr>
              <a:xfrm>
                <a:off x="2811341" y="722291"/>
                <a:ext cx="848818" cy="188858"/>
              </a:xfrm>
              <a:prstGeom prst="roundRect">
                <a:avLst>
                  <a:gd name="adj" fmla="val 20056"/>
                </a:avLst>
              </a:prstGeom>
              <a:solidFill>
                <a:srgbClr val="FF66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square" lIns="0" tIns="36000" rIns="0" bIns="36000" rtlCol="0" anchor="ctr" anchorCtr="0">
                <a:noAutofit/>
              </a:bodyPr>
              <a:lstStyle/>
              <a:p>
                <a:pPr algn="ctr">
                  <a:lnSpc>
                    <a:spcPct val="110000"/>
                  </a:lnSpc>
                </a:pPr>
                <a:r>
                  <a:rPr lang="en-US" altLang="ja-JP" sz="1000" b="1" dirty="0">
                    <a:solidFill>
                      <a:schemeClr val="bg1"/>
                    </a:solidFill>
                    <a:latin typeface="UD デジタル 教科書体 NP" panose="02020400000000000000" pitchFamily="18" charset="-128"/>
                    <a:ea typeface="UD デジタル 教科書体 NP" panose="02020400000000000000" pitchFamily="18" charset="-128"/>
                  </a:rPr>
                  <a:t>7</a:t>
                </a:r>
                <a:r>
                  <a:rPr lang="ja-JP" altLang="en-US" sz="1000" b="1" dirty="0">
                    <a:solidFill>
                      <a:schemeClr val="bg1"/>
                    </a:solidFill>
                    <a:latin typeface="UD デジタル 教科書体 NP" panose="02020400000000000000" pitchFamily="18" charset="-128"/>
                    <a:ea typeface="UD デジタル 教科書体 NP" panose="02020400000000000000" pitchFamily="18" charset="-128"/>
                  </a:rPr>
                  <a:t>月頃までに</a:t>
                </a:r>
                <a:endParaRPr kumimoji="1" lang="ja-JP" altLang="en-US" sz="1000" dirty="0">
                  <a:solidFill>
                    <a:schemeClr val="bg1"/>
                  </a:solidFill>
                  <a:latin typeface="UD デジタル 教科書体 NP" panose="02020400000000000000" pitchFamily="18" charset="-128"/>
                  <a:ea typeface="UD デジタル 教科書体 NP" panose="02020400000000000000" pitchFamily="18" charset="-128"/>
                </a:endParaRPr>
              </a:p>
            </p:txBody>
          </p:sp>
        </p:grpSp>
      </p:grpSp>
      <p:sp>
        <p:nvSpPr>
          <p:cNvPr id="48" name="角丸四角形 31">
            <a:extLst>
              <a:ext uri="{FF2B5EF4-FFF2-40B4-BE49-F238E27FC236}">
                <a16:creationId xmlns:a16="http://schemas.microsoft.com/office/drawing/2014/main" id="{240FE43A-D022-BB36-C061-4A51E9720D45}"/>
              </a:ext>
            </a:extLst>
          </p:cNvPr>
          <p:cNvSpPr/>
          <p:nvPr/>
        </p:nvSpPr>
        <p:spPr>
          <a:xfrm>
            <a:off x="250918" y="4445523"/>
            <a:ext cx="6091829" cy="500208"/>
          </a:xfrm>
          <a:prstGeom prst="round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pPr marL="177800" indent="-177800">
              <a:lnSpc>
                <a:spcPct val="110000"/>
              </a:lnSpc>
              <a:buClr>
                <a:schemeClr val="tx1">
                  <a:lumMod val="75000"/>
                  <a:lumOff val="25000"/>
                </a:schemeClr>
              </a:buClr>
              <a:buFont typeface="游ゴシック" panose="020B0400000000000000" pitchFamily="50" charset="-128"/>
              <a:buChar char="※"/>
            </a:pPr>
            <a:r>
              <a:rPr kumimoji="1" lang="ja-JP" altLang="en-US"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原則として、高等学校等就学支援金のための</a:t>
            </a:r>
            <a:r>
              <a:rPr kumimoji="1" lang="ja-JP" altLang="en-US" sz="900" b="1" dirty="0">
                <a:solidFill>
                  <a:srgbClr val="FF6600"/>
                </a:solidFill>
                <a:latin typeface="UD デジタル 教科書体 NP" panose="02020400000000000000" pitchFamily="18" charset="-128"/>
                <a:ea typeface="UD デジタル 教科書体 NP" panose="02020400000000000000" pitchFamily="18" charset="-128"/>
              </a:rPr>
              <a:t>オンライン申請の仕組みを活用</a:t>
            </a:r>
            <a:r>
              <a:rPr kumimoji="1" lang="ja-JP" altLang="en-US"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します。</a:t>
            </a:r>
          </a:p>
          <a:p>
            <a:pPr marL="177800" indent="-177800">
              <a:lnSpc>
                <a:spcPct val="110000"/>
              </a:lnSpc>
              <a:buClr>
                <a:schemeClr val="tx1">
                  <a:lumMod val="75000"/>
                  <a:lumOff val="25000"/>
                </a:schemeClr>
              </a:buClr>
              <a:buFont typeface="游ゴシック" panose="020B0400000000000000" pitchFamily="50" charset="-128"/>
              <a:buChar char="※"/>
            </a:pPr>
            <a:r>
              <a:rPr kumimoji="1" lang="ja-JP" altLang="en-US" sz="900" b="1" dirty="0">
                <a:solidFill>
                  <a:srgbClr val="FF6600"/>
                </a:solidFill>
                <a:latin typeface="UD デジタル 教科書体 NP" panose="02020400000000000000" pitchFamily="18" charset="-128"/>
                <a:ea typeface="UD デジタル 教科書体 NP" panose="02020400000000000000" pitchFamily="18" charset="-128"/>
              </a:rPr>
              <a:t>これまで、高等学校等就学支援金に申請していない方、受給資格の認定がされていない方</a:t>
            </a:r>
            <a:br>
              <a:rPr kumimoji="1" lang="en-US" altLang="ja-JP" sz="900" b="1" dirty="0">
                <a:solidFill>
                  <a:srgbClr val="FF6600"/>
                </a:solidFill>
                <a:latin typeface="UD デジタル 教科書体 NP" panose="02020400000000000000" pitchFamily="18" charset="-128"/>
                <a:ea typeface="UD デジタル 教科書体 NP" panose="02020400000000000000" pitchFamily="18" charset="-128"/>
              </a:rPr>
            </a:br>
            <a:r>
              <a:rPr kumimoji="1" lang="ja-JP" altLang="en-US" sz="900" b="1" dirty="0">
                <a:solidFill>
                  <a:srgbClr val="FF6600"/>
                </a:solidFill>
                <a:latin typeface="UD デジタル 教科書体 NP" panose="02020400000000000000" pitchFamily="18" charset="-128"/>
                <a:ea typeface="UD デジタル 教科書体 NP" panose="02020400000000000000" pitchFamily="18" charset="-128"/>
              </a:rPr>
              <a:t>（年収約</a:t>
            </a:r>
            <a:r>
              <a:rPr kumimoji="1" lang="en-US" altLang="ja-JP" sz="900" b="1" dirty="0">
                <a:solidFill>
                  <a:srgbClr val="FF6600"/>
                </a:solidFill>
                <a:latin typeface="UD デジタル 教科書体 NP" panose="02020400000000000000" pitchFamily="18" charset="-128"/>
                <a:ea typeface="UD デジタル 教科書体 NP" panose="02020400000000000000" pitchFamily="18" charset="-128"/>
              </a:rPr>
              <a:t>910</a:t>
            </a:r>
            <a:r>
              <a:rPr kumimoji="1" lang="ja-JP" altLang="en-US" sz="900" b="1" dirty="0">
                <a:solidFill>
                  <a:srgbClr val="FF6600"/>
                </a:solidFill>
                <a:latin typeface="UD デジタル 教科書体 NP" panose="02020400000000000000" pitchFamily="18" charset="-128"/>
                <a:ea typeface="UD デジタル 教科書体 NP" panose="02020400000000000000" pitchFamily="18" charset="-128"/>
              </a:rPr>
              <a:t>万円以上世帯の方）は、原則として、高等学校等就学支援金に再度申請していただく必要</a:t>
            </a:r>
            <a:r>
              <a:rPr kumimoji="1" lang="ja-JP" altLang="en-US"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があります。</a:t>
            </a:r>
          </a:p>
        </p:txBody>
      </p:sp>
      <p:sp>
        <p:nvSpPr>
          <p:cNvPr id="49" name="四角形: 角を丸くする 48">
            <a:extLst>
              <a:ext uri="{FF2B5EF4-FFF2-40B4-BE49-F238E27FC236}">
                <a16:creationId xmlns:a16="http://schemas.microsoft.com/office/drawing/2014/main" id="{126F693B-377D-0C63-2D42-2DD2755BE99A}"/>
              </a:ext>
            </a:extLst>
          </p:cNvPr>
          <p:cNvSpPr/>
          <p:nvPr/>
        </p:nvSpPr>
        <p:spPr>
          <a:xfrm>
            <a:off x="265818" y="5004239"/>
            <a:ext cx="7028038" cy="528013"/>
          </a:xfrm>
          <a:prstGeom prst="roundRect">
            <a:avLst>
              <a:gd name="adj" fmla="val 0"/>
            </a:avLst>
          </a:prstGeom>
          <a:solidFill>
            <a:schemeClr val="bg1"/>
          </a:solidFill>
          <a:ln>
            <a:solidFill>
              <a:srgbClr val="FFD2B3"/>
            </a:solid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lvl="0" algn="ctr">
              <a:defRPr/>
            </a:pPr>
            <a:endParaRPr kumimoji="1" lang="en-US" altLang="ja-JP" sz="11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p:txBody>
      </p:sp>
      <p:sp>
        <p:nvSpPr>
          <p:cNvPr id="50" name="角丸四角形 31">
            <a:extLst>
              <a:ext uri="{FF2B5EF4-FFF2-40B4-BE49-F238E27FC236}">
                <a16:creationId xmlns:a16="http://schemas.microsoft.com/office/drawing/2014/main" id="{59B26569-F443-3493-7A59-125CF953C789}"/>
              </a:ext>
            </a:extLst>
          </p:cNvPr>
          <p:cNvSpPr/>
          <p:nvPr/>
        </p:nvSpPr>
        <p:spPr>
          <a:xfrm>
            <a:off x="986169" y="5135981"/>
            <a:ext cx="6413240" cy="386914"/>
          </a:xfrm>
          <a:prstGeom prst="round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pPr>
              <a:lnSpc>
                <a:spcPct val="110000"/>
              </a:lnSpc>
            </a:pPr>
            <a:r>
              <a:rPr kumimoji="1" lang="ja-JP" altLang="en-US" sz="105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高等学校等就学支援金、高校生等臨時支援金のいずれについても、</a:t>
            </a:r>
            <a:r>
              <a:rPr kumimoji="1" lang="ja-JP" altLang="en-US" sz="1050" b="1" dirty="0">
                <a:solidFill>
                  <a:srgbClr val="EF8B47"/>
                </a:solidFill>
                <a:latin typeface="UD デジタル 教科書体 NP" panose="02020400000000000000" pitchFamily="18" charset="-128"/>
                <a:ea typeface="UD デジタル 教科書体 NP" panose="02020400000000000000" pitchFamily="18" charset="-128"/>
              </a:rPr>
              <a:t>都道府県ごとに申請方法が異なります</a:t>
            </a:r>
            <a:r>
              <a:rPr kumimoji="1" lang="ja-JP" altLang="en-US" sz="105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ので、学校からの案内に従って申請してください。</a:t>
            </a:r>
          </a:p>
        </p:txBody>
      </p:sp>
      <p:pic>
        <p:nvPicPr>
          <p:cNvPr id="51" name="図 50">
            <a:extLst>
              <a:ext uri="{FF2B5EF4-FFF2-40B4-BE49-F238E27FC236}">
                <a16:creationId xmlns:a16="http://schemas.microsoft.com/office/drawing/2014/main" id="{BFD9C778-DAF5-A060-8D58-2B5EA7D7E10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flipH="1">
            <a:off x="322988" y="4986874"/>
            <a:ext cx="583426" cy="551983"/>
          </a:xfrm>
          <a:prstGeom prst="rect">
            <a:avLst/>
          </a:prstGeom>
        </p:spPr>
      </p:pic>
      <p:sp>
        <p:nvSpPr>
          <p:cNvPr id="52" name="角丸四角形 31">
            <a:extLst>
              <a:ext uri="{FF2B5EF4-FFF2-40B4-BE49-F238E27FC236}">
                <a16:creationId xmlns:a16="http://schemas.microsoft.com/office/drawing/2014/main" id="{18EF18B8-C862-ABA5-5712-723ED201C183}"/>
              </a:ext>
            </a:extLst>
          </p:cNvPr>
          <p:cNvSpPr/>
          <p:nvPr/>
        </p:nvSpPr>
        <p:spPr>
          <a:xfrm>
            <a:off x="224727" y="5583360"/>
            <a:ext cx="7134374" cy="500208"/>
          </a:xfrm>
          <a:prstGeom prst="round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pPr marL="177800" indent="-177800">
              <a:lnSpc>
                <a:spcPct val="110000"/>
              </a:lnSpc>
              <a:buFont typeface="游ゴシック" panose="020B0400000000000000" pitchFamily="50" charset="-128"/>
              <a:buChar char="※"/>
            </a:pPr>
            <a:r>
              <a:rPr kumimoji="1" lang="ja-JP" altLang="en-US"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学校により、就学支援金・臨時支援金の支給決定までの間、授業料を徴収し、就学支援金・臨時支援金相当額を後日還付する場合があります。なお、経済的に困難な家庭に対しては、授業料徴収の猶予措置等を利用できる場合もあります。詳細は学校へお問い合わせください。</a:t>
            </a:r>
          </a:p>
        </p:txBody>
      </p:sp>
      <p:sp>
        <p:nvSpPr>
          <p:cNvPr id="53" name="テキスト ボックス 52">
            <a:extLst>
              <a:ext uri="{FF2B5EF4-FFF2-40B4-BE49-F238E27FC236}">
                <a16:creationId xmlns:a16="http://schemas.microsoft.com/office/drawing/2014/main" id="{B1CCEFB8-7FA0-B406-0EBF-500F0E95DF3A}"/>
              </a:ext>
            </a:extLst>
          </p:cNvPr>
          <p:cNvSpPr txBox="1"/>
          <p:nvPr/>
        </p:nvSpPr>
        <p:spPr>
          <a:xfrm>
            <a:off x="165437" y="6266596"/>
            <a:ext cx="7228800" cy="2151340"/>
          </a:xfrm>
          <a:prstGeom prst="rect">
            <a:avLst/>
          </a:prstGeom>
          <a:noFill/>
          <a:ln w="19050">
            <a:solidFill>
              <a:srgbClr val="FF9933"/>
            </a:solidFill>
            <a:prstDash val="solid"/>
          </a:ln>
        </p:spPr>
        <p:txBody>
          <a:bodyPr wrap="square" tIns="108000" bIns="108000" rtlCol="0" anchor="t" anchorCtr="0">
            <a:noAutofit/>
          </a:bodyPr>
          <a:lstStyle/>
          <a:p>
            <a:endParaRPr kumimoji="1" lang="en-US" altLang="ja-JP" sz="1100" dirty="0">
              <a:latin typeface="メイリオ" panose="020B0604030504040204" pitchFamily="50" charset="-128"/>
              <a:ea typeface="メイリオ" panose="020B0604030504040204" pitchFamily="50" charset="-128"/>
            </a:endParaRPr>
          </a:p>
        </p:txBody>
      </p:sp>
      <p:sp>
        <p:nvSpPr>
          <p:cNvPr id="54" name="四角形: 角を丸くする 53">
            <a:extLst>
              <a:ext uri="{FF2B5EF4-FFF2-40B4-BE49-F238E27FC236}">
                <a16:creationId xmlns:a16="http://schemas.microsoft.com/office/drawing/2014/main" id="{1ECD6C98-A360-A27E-678F-58B64EEEECEC}"/>
              </a:ext>
            </a:extLst>
          </p:cNvPr>
          <p:cNvSpPr/>
          <p:nvPr/>
        </p:nvSpPr>
        <p:spPr>
          <a:xfrm>
            <a:off x="260432" y="6345910"/>
            <a:ext cx="7028036" cy="354371"/>
          </a:xfrm>
          <a:prstGeom prst="roundRect">
            <a:avLst>
              <a:gd name="adj" fmla="val 0"/>
            </a:avLst>
          </a:prstGeom>
          <a:solidFill>
            <a:srgbClr val="FFAD75"/>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lvl="0" algn="ctr">
              <a:defRPr/>
            </a:pPr>
            <a:r>
              <a:rPr kumimoji="1" lang="ja-JP" altLang="en-US" sz="1600" b="1" dirty="0">
                <a:solidFill>
                  <a:schemeClr val="bg1"/>
                </a:solidFill>
                <a:latin typeface="UD デジタル 教科書体 NP" panose="02020400000000000000" pitchFamily="18" charset="-128"/>
                <a:ea typeface="UD デジタル 教科書体 NP" panose="02020400000000000000" pitchFamily="18" charset="-128"/>
              </a:rPr>
              <a:t>対象となる高校生</a:t>
            </a:r>
          </a:p>
        </p:txBody>
      </p:sp>
      <p:pic>
        <p:nvPicPr>
          <p:cNvPr id="55" name="グラフィックス 54">
            <a:extLst>
              <a:ext uri="{FF2B5EF4-FFF2-40B4-BE49-F238E27FC236}">
                <a16:creationId xmlns:a16="http://schemas.microsoft.com/office/drawing/2014/main" id="{C395F4DA-9344-E2C0-EBDB-5FE23F6EE73D}"/>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514698" y="6313414"/>
            <a:ext cx="394862" cy="394862"/>
          </a:xfrm>
          <a:prstGeom prst="rect">
            <a:avLst/>
          </a:prstGeom>
        </p:spPr>
      </p:pic>
      <p:sp>
        <p:nvSpPr>
          <p:cNvPr id="56" name="四角形: 角を丸くする 55">
            <a:extLst>
              <a:ext uri="{FF2B5EF4-FFF2-40B4-BE49-F238E27FC236}">
                <a16:creationId xmlns:a16="http://schemas.microsoft.com/office/drawing/2014/main" id="{B3C28981-682E-D1A7-FD5E-C6C55C5E8ED9}"/>
              </a:ext>
            </a:extLst>
          </p:cNvPr>
          <p:cNvSpPr/>
          <p:nvPr/>
        </p:nvSpPr>
        <p:spPr>
          <a:xfrm>
            <a:off x="281497" y="6793633"/>
            <a:ext cx="3469178" cy="1562041"/>
          </a:xfrm>
          <a:prstGeom prst="roundRect">
            <a:avLst>
              <a:gd name="adj" fmla="val 0"/>
            </a:avLst>
          </a:prstGeom>
          <a:solidFill>
            <a:srgbClr val="FFF1E7"/>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t" anchorCtr="0"/>
          <a:lstStyle/>
          <a:p>
            <a:pPr lvl="0" algn="ctr">
              <a:defRPr/>
            </a:pPr>
            <a:r>
              <a:rPr kumimoji="1" lang="ja-JP" altLang="en-US" sz="1400" b="1" dirty="0">
                <a:solidFill>
                  <a:srgbClr val="0099FF"/>
                </a:solidFill>
                <a:latin typeface="UD デジタル 教科書体 NP" panose="02020400000000000000" pitchFamily="18" charset="-128"/>
                <a:ea typeface="UD デジタル 教科書体 NP" panose="02020400000000000000" pitchFamily="18" charset="-128"/>
              </a:rPr>
              <a:t>日本国内に住所を有する方</a:t>
            </a:r>
            <a:r>
              <a:rPr kumimoji="1" lang="ja-JP" altLang="en-US" sz="11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が対象です</a:t>
            </a:r>
            <a:endParaRPr kumimoji="1" lang="en-US" altLang="ja-JP" sz="11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p:txBody>
      </p:sp>
      <p:sp>
        <p:nvSpPr>
          <p:cNvPr id="57" name="四角形: 角を丸くする 56">
            <a:extLst>
              <a:ext uri="{FF2B5EF4-FFF2-40B4-BE49-F238E27FC236}">
                <a16:creationId xmlns:a16="http://schemas.microsoft.com/office/drawing/2014/main" id="{0C3738F3-2A80-B72A-5C48-6C40BDFDD81F}"/>
              </a:ext>
            </a:extLst>
          </p:cNvPr>
          <p:cNvSpPr/>
          <p:nvPr/>
        </p:nvSpPr>
        <p:spPr>
          <a:xfrm>
            <a:off x="3833153" y="6793633"/>
            <a:ext cx="3445024" cy="1562041"/>
          </a:xfrm>
          <a:prstGeom prst="roundRect">
            <a:avLst>
              <a:gd name="adj" fmla="val 0"/>
            </a:avLst>
          </a:prstGeom>
          <a:solidFill>
            <a:srgbClr val="FFF1E7"/>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t" anchorCtr="0"/>
          <a:lstStyle/>
          <a:p>
            <a:pPr lvl="0" algn="ctr">
              <a:defRPr/>
            </a:pPr>
            <a:r>
              <a:rPr kumimoji="1" lang="ja-JP" altLang="en-US" sz="1400" b="1" dirty="0">
                <a:solidFill>
                  <a:srgbClr val="0099FF"/>
                </a:solidFill>
                <a:latin typeface="UD デジタル 教科書体 NP" panose="02020400000000000000" pitchFamily="18" charset="-128"/>
                <a:ea typeface="UD デジタル 教科書体 NP" panose="02020400000000000000" pitchFamily="18" charset="-128"/>
              </a:rPr>
              <a:t>対象となる学校種</a:t>
            </a:r>
            <a:r>
              <a:rPr kumimoji="1" lang="ja-JP" altLang="en-US" sz="11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は次のとおりです</a:t>
            </a:r>
            <a:endParaRPr kumimoji="1" lang="en-US" altLang="ja-JP" sz="11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p:txBody>
      </p:sp>
      <p:grpSp>
        <p:nvGrpSpPr>
          <p:cNvPr id="58" name="グループ化 57">
            <a:extLst>
              <a:ext uri="{FF2B5EF4-FFF2-40B4-BE49-F238E27FC236}">
                <a16:creationId xmlns:a16="http://schemas.microsoft.com/office/drawing/2014/main" id="{3209D4D3-4FC0-CA49-D038-0ABAA03C8842}"/>
              </a:ext>
            </a:extLst>
          </p:cNvPr>
          <p:cNvGrpSpPr/>
          <p:nvPr/>
        </p:nvGrpSpPr>
        <p:grpSpPr>
          <a:xfrm>
            <a:off x="1006226" y="7159269"/>
            <a:ext cx="1251496" cy="642146"/>
            <a:chOff x="671163" y="6142419"/>
            <a:chExt cx="1251496" cy="642146"/>
          </a:xfrm>
        </p:grpSpPr>
        <p:sp>
          <p:nvSpPr>
            <p:cNvPr id="60" name="四角形: 角を丸くする 59">
              <a:extLst>
                <a:ext uri="{FF2B5EF4-FFF2-40B4-BE49-F238E27FC236}">
                  <a16:creationId xmlns:a16="http://schemas.microsoft.com/office/drawing/2014/main" id="{84CD2785-1DB6-1088-A0B2-1D9D5CE8BBEA}"/>
                </a:ext>
              </a:extLst>
            </p:cNvPr>
            <p:cNvSpPr/>
            <p:nvPr/>
          </p:nvSpPr>
          <p:spPr>
            <a:xfrm>
              <a:off x="671163" y="6142419"/>
              <a:ext cx="1090986" cy="642146"/>
            </a:xfrm>
            <a:prstGeom prst="round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二等辺三角形 60">
              <a:extLst>
                <a:ext uri="{FF2B5EF4-FFF2-40B4-BE49-F238E27FC236}">
                  <a16:creationId xmlns:a16="http://schemas.microsoft.com/office/drawing/2014/main" id="{650DE9DD-5608-9282-BBCB-8531FE9902AC}"/>
                </a:ext>
              </a:extLst>
            </p:cNvPr>
            <p:cNvSpPr/>
            <p:nvPr/>
          </p:nvSpPr>
          <p:spPr>
            <a:xfrm rot="6674521">
              <a:off x="1658414" y="6375477"/>
              <a:ext cx="216827" cy="311663"/>
            </a:xfrm>
            <a:prstGeom prst="triangle">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2" name="図 61">
              <a:extLst>
                <a:ext uri="{FF2B5EF4-FFF2-40B4-BE49-F238E27FC236}">
                  <a16:creationId xmlns:a16="http://schemas.microsoft.com/office/drawing/2014/main" id="{62EF4937-40B6-F207-4B44-59ACB47B0270}"/>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81435" y="6194549"/>
              <a:ext cx="870441" cy="501226"/>
            </a:xfrm>
            <a:prstGeom prst="rect">
              <a:avLst/>
            </a:prstGeom>
          </p:spPr>
        </p:pic>
      </p:grpSp>
      <p:sp>
        <p:nvSpPr>
          <p:cNvPr id="64" name="角丸四角形 31">
            <a:extLst>
              <a:ext uri="{FF2B5EF4-FFF2-40B4-BE49-F238E27FC236}">
                <a16:creationId xmlns:a16="http://schemas.microsoft.com/office/drawing/2014/main" id="{70392D36-A5EC-81EE-427D-92C3FBD8F953}"/>
              </a:ext>
            </a:extLst>
          </p:cNvPr>
          <p:cNvSpPr/>
          <p:nvPr/>
        </p:nvSpPr>
        <p:spPr>
          <a:xfrm>
            <a:off x="728728" y="7988929"/>
            <a:ext cx="2540177" cy="331652"/>
          </a:xfrm>
          <a:prstGeom prst="round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pPr marL="177800" indent="-177800">
              <a:lnSpc>
                <a:spcPct val="110000"/>
              </a:lnSpc>
              <a:buFont typeface="游ゴシック" panose="020B0400000000000000" pitchFamily="50" charset="-128"/>
              <a:buChar char="※"/>
            </a:pPr>
            <a:r>
              <a:rPr kumimoji="1" lang="ja-JP" altLang="en-US"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そのほか、在学期間等の要件がありますので、</a:t>
            </a:r>
            <a:br>
              <a:rPr kumimoji="1" lang="en-US" altLang="ja-JP"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br>
            <a:r>
              <a:rPr kumimoji="1" lang="ja-JP" altLang="en-US"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詳細は学校へお問い合わせください。</a:t>
            </a:r>
          </a:p>
        </p:txBody>
      </p:sp>
      <p:sp>
        <p:nvSpPr>
          <p:cNvPr id="65" name="四角形: 角を丸くする 64">
            <a:extLst>
              <a:ext uri="{FF2B5EF4-FFF2-40B4-BE49-F238E27FC236}">
                <a16:creationId xmlns:a16="http://schemas.microsoft.com/office/drawing/2014/main" id="{12A45E1E-33AC-820D-B819-E6725578CD90}"/>
              </a:ext>
            </a:extLst>
          </p:cNvPr>
          <p:cNvSpPr/>
          <p:nvPr/>
        </p:nvSpPr>
        <p:spPr>
          <a:xfrm>
            <a:off x="3922062" y="7135580"/>
            <a:ext cx="3264963" cy="1136304"/>
          </a:xfrm>
          <a:prstGeom prst="roundRect">
            <a:avLst>
              <a:gd name="adj" fmla="val 4800"/>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角丸四角形 31">
            <a:extLst>
              <a:ext uri="{FF2B5EF4-FFF2-40B4-BE49-F238E27FC236}">
                <a16:creationId xmlns:a16="http://schemas.microsoft.com/office/drawing/2014/main" id="{344ACB74-06F4-CB6A-2A91-2CE971225B5A}"/>
              </a:ext>
            </a:extLst>
          </p:cNvPr>
          <p:cNvSpPr/>
          <p:nvPr/>
        </p:nvSpPr>
        <p:spPr>
          <a:xfrm>
            <a:off x="3944106" y="7116498"/>
            <a:ext cx="1596870" cy="1127756"/>
          </a:xfrm>
          <a:prstGeom prst="round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pPr marL="85725" indent="-85725">
              <a:lnSpc>
                <a:spcPct val="150000"/>
              </a:lnSpc>
              <a:buClr>
                <a:srgbClr val="0099FF"/>
              </a:buClr>
              <a:buFont typeface="Arial" panose="020B0604020202020204" pitchFamily="34" charset="0"/>
              <a:buChar char="•"/>
            </a:pPr>
            <a:r>
              <a:rPr kumimoji="1" lang="ja-JP" altLang="en-US"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高等学校</a:t>
            </a:r>
            <a:endParaRPr kumimoji="1" lang="en-US" altLang="ja-JP"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a:p>
            <a:pPr marL="85725" indent="-85725">
              <a:lnSpc>
                <a:spcPct val="150000"/>
              </a:lnSpc>
              <a:buClr>
                <a:srgbClr val="0099FF"/>
              </a:buClr>
              <a:buFont typeface="Arial" panose="020B0604020202020204" pitchFamily="34" charset="0"/>
              <a:buChar char="•"/>
            </a:pPr>
            <a:r>
              <a:rPr kumimoji="1" lang="ja-JP" altLang="en-US"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中等教育学校（後期課程）</a:t>
            </a:r>
            <a:endParaRPr kumimoji="1" lang="en-US" altLang="ja-JP"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a:p>
            <a:pPr marL="85725" indent="-85725">
              <a:lnSpc>
                <a:spcPct val="150000"/>
              </a:lnSpc>
              <a:buClr>
                <a:srgbClr val="0099FF"/>
              </a:buClr>
              <a:buFont typeface="Arial" panose="020B0604020202020204" pitchFamily="34" charset="0"/>
              <a:buChar char="•"/>
            </a:pPr>
            <a:r>
              <a:rPr kumimoji="1" lang="ja-JP" altLang="en-US"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特別支援学校（高等部）</a:t>
            </a:r>
            <a:endParaRPr kumimoji="1" lang="en-US" altLang="ja-JP"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a:p>
            <a:pPr marL="85725" indent="-85725">
              <a:lnSpc>
                <a:spcPct val="150000"/>
              </a:lnSpc>
              <a:buClr>
                <a:srgbClr val="0099FF"/>
              </a:buClr>
              <a:buFont typeface="Arial" panose="020B0604020202020204" pitchFamily="34" charset="0"/>
              <a:buChar char="•"/>
            </a:pPr>
            <a:r>
              <a:rPr kumimoji="1" lang="ja-JP" altLang="en-US"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高等専門学校（</a:t>
            </a:r>
            <a:r>
              <a:rPr kumimoji="1" lang="en-US" altLang="ja-JP"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1</a:t>
            </a:r>
            <a:r>
              <a:rPr kumimoji="1" lang="ja-JP" altLang="en-US"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a:t>
            </a:r>
            <a:r>
              <a:rPr kumimoji="1" lang="en-US" altLang="ja-JP"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3</a:t>
            </a:r>
            <a:r>
              <a:rPr kumimoji="1" lang="ja-JP" altLang="en-US"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年）</a:t>
            </a:r>
            <a:endParaRPr kumimoji="1" lang="en-US" altLang="ja-JP"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a:p>
            <a:pPr marL="85725" indent="-85725">
              <a:lnSpc>
                <a:spcPct val="150000"/>
              </a:lnSpc>
              <a:buClr>
                <a:srgbClr val="0099FF"/>
              </a:buClr>
              <a:buFont typeface="Arial" panose="020B0604020202020204" pitchFamily="34" charset="0"/>
              <a:buChar char="•"/>
            </a:pPr>
            <a:r>
              <a:rPr kumimoji="1" lang="ja-JP" altLang="en-US"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専修学校高等課程</a:t>
            </a:r>
          </a:p>
        </p:txBody>
      </p:sp>
      <p:sp>
        <p:nvSpPr>
          <p:cNvPr id="69" name="角丸四角形 31">
            <a:extLst>
              <a:ext uri="{FF2B5EF4-FFF2-40B4-BE49-F238E27FC236}">
                <a16:creationId xmlns:a16="http://schemas.microsoft.com/office/drawing/2014/main" id="{783F4526-ACF8-3860-B15A-629F4616ED32}"/>
              </a:ext>
            </a:extLst>
          </p:cNvPr>
          <p:cNvSpPr/>
          <p:nvPr/>
        </p:nvSpPr>
        <p:spPr>
          <a:xfrm>
            <a:off x="5332958" y="7116498"/>
            <a:ext cx="1854067" cy="1174436"/>
          </a:xfrm>
          <a:prstGeom prst="round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pPr marL="85725" indent="-85725">
              <a:lnSpc>
                <a:spcPct val="110000"/>
              </a:lnSpc>
              <a:buClr>
                <a:srgbClr val="0099FF"/>
              </a:buClr>
              <a:buFont typeface="Arial" panose="020B0604020202020204" pitchFamily="34" charset="0"/>
              <a:buChar char="•"/>
            </a:pPr>
            <a:r>
              <a:rPr kumimoji="1" lang="ja-JP" altLang="en-US"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専修学校一般課程及び各種学校のうち国家資格者養成課程</a:t>
            </a:r>
            <a:br>
              <a:rPr kumimoji="1" lang="en-US" altLang="ja-JP"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br>
            <a:r>
              <a:rPr kumimoji="1" lang="ja-JP" altLang="en-US"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（中学校卒業者を入所資格とするもの）を置くもの</a:t>
            </a:r>
            <a:endParaRPr kumimoji="1" lang="en-US" altLang="ja-JP"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a:p>
            <a:pPr marL="85725" indent="-85725">
              <a:lnSpc>
                <a:spcPct val="110000"/>
              </a:lnSpc>
              <a:buClr>
                <a:srgbClr val="0099FF"/>
              </a:buClr>
              <a:buFont typeface="Arial" panose="020B0604020202020204" pitchFamily="34" charset="0"/>
              <a:buChar char="•"/>
            </a:pPr>
            <a:r>
              <a:rPr kumimoji="1" lang="ja-JP" altLang="en-US"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各種学校のうち告示指定を受けた外国人学校</a:t>
            </a:r>
            <a:endParaRPr kumimoji="1" lang="en-US" altLang="ja-JP"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a:p>
            <a:pPr marL="85725" indent="-85725">
              <a:lnSpc>
                <a:spcPct val="110000"/>
              </a:lnSpc>
              <a:buClr>
                <a:srgbClr val="0099FF"/>
              </a:buClr>
              <a:buFont typeface="Arial" panose="020B0604020202020204" pitchFamily="34" charset="0"/>
              <a:buChar char="•"/>
            </a:pPr>
            <a:r>
              <a:rPr kumimoji="1" lang="ja-JP" altLang="en-US" sz="9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海上技術学校</a:t>
            </a:r>
          </a:p>
        </p:txBody>
      </p:sp>
      <p:sp>
        <p:nvSpPr>
          <p:cNvPr id="75" name="四角形: 角を丸くする 74">
            <a:extLst>
              <a:ext uri="{FF2B5EF4-FFF2-40B4-BE49-F238E27FC236}">
                <a16:creationId xmlns:a16="http://schemas.microsoft.com/office/drawing/2014/main" id="{38FAB56E-EB17-CAB2-7C20-A175C9DA0E6D}"/>
              </a:ext>
            </a:extLst>
          </p:cNvPr>
          <p:cNvSpPr/>
          <p:nvPr/>
        </p:nvSpPr>
        <p:spPr>
          <a:xfrm>
            <a:off x="165437" y="9159514"/>
            <a:ext cx="1269663" cy="1356753"/>
          </a:xfrm>
          <a:prstGeom prst="roundRect">
            <a:avLst>
              <a:gd name="adj" fmla="val 0"/>
            </a:avLst>
          </a:prstGeom>
          <a:solidFill>
            <a:schemeClr val="bg1"/>
          </a:solidFill>
          <a:ln w="19050">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tIns="216000" bIns="36000" rtlCol="0" anchor="t" anchorCtr="0"/>
          <a:lstStyle/>
          <a:p>
            <a:pPr lvl="0" algn="ctr">
              <a:defRPr/>
            </a:pPr>
            <a:r>
              <a:rPr kumimoji="1" lang="ja-JP" altLang="en-US" sz="1400" b="1"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お問い合わせ</a:t>
            </a:r>
            <a:endParaRPr kumimoji="1" lang="en-US" altLang="ja-JP" sz="1400" b="1"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a:p>
            <a:pPr lvl="0" algn="ctr">
              <a:defRPr/>
            </a:pPr>
            <a:r>
              <a:rPr kumimoji="1" lang="ja-JP" altLang="en-US" sz="1400" b="1"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について</a:t>
            </a:r>
            <a:endParaRPr kumimoji="1" lang="en-US" altLang="ja-JP" sz="1400" b="1"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p:txBody>
      </p:sp>
      <p:pic>
        <p:nvPicPr>
          <p:cNvPr id="76" name="グラフィックス 75">
            <a:extLst>
              <a:ext uri="{FF2B5EF4-FFF2-40B4-BE49-F238E27FC236}">
                <a16:creationId xmlns:a16="http://schemas.microsoft.com/office/drawing/2014/main" id="{D66E40DD-F9F4-AF55-CDBC-D0D11550991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622251" y="9953466"/>
            <a:ext cx="378045" cy="378045"/>
          </a:xfrm>
          <a:prstGeom prst="rect">
            <a:avLst/>
          </a:prstGeom>
        </p:spPr>
      </p:pic>
      <p:sp>
        <p:nvSpPr>
          <p:cNvPr id="77" name="テキスト ボックス 76">
            <a:extLst>
              <a:ext uri="{FF2B5EF4-FFF2-40B4-BE49-F238E27FC236}">
                <a16:creationId xmlns:a16="http://schemas.microsoft.com/office/drawing/2014/main" id="{4BB04461-F937-3270-0C8D-7719750F88DE}"/>
              </a:ext>
            </a:extLst>
          </p:cNvPr>
          <p:cNvSpPr txBox="1"/>
          <p:nvPr/>
        </p:nvSpPr>
        <p:spPr>
          <a:xfrm>
            <a:off x="1551718" y="9159514"/>
            <a:ext cx="5997743" cy="307777"/>
          </a:xfrm>
          <a:prstGeom prst="rect">
            <a:avLst/>
          </a:prstGeom>
          <a:noFill/>
        </p:spPr>
        <p:txBody>
          <a:bodyPr wrap="square" rtlCol="0">
            <a:spAutoFit/>
          </a:bodyPr>
          <a:lstStyle/>
          <a:p>
            <a:pPr defTabSz="414772" eaLnBrk="1" fontAlgn="auto" hangingPunct="1">
              <a:spcBef>
                <a:spcPts val="0"/>
              </a:spcBef>
              <a:spcAft>
                <a:spcPts val="0"/>
              </a:spcAft>
            </a:pPr>
            <a:r>
              <a:rPr lang="ja-JP" altLang="en-US" sz="1400" b="1" dirty="0">
                <a:solidFill>
                  <a:srgbClr val="0099FF"/>
                </a:solidFill>
                <a:latin typeface="UD デジタル 教科書体 NP" panose="02020400000000000000" pitchFamily="18" charset="-128"/>
                <a:ea typeface="UD デジタル 教科書体 NP" panose="02020400000000000000" pitchFamily="18" charset="-128"/>
              </a:rPr>
              <a:t>学校または都道府県へ</a:t>
            </a:r>
            <a:r>
              <a:rPr lang="ja-JP" altLang="en-US" sz="14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お問い合わせください。</a:t>
            </a:r>
            <a:endParaRPr lang="en-US" altLang="ja-JP" sz="14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p:txBody>
      </p:sp>
      <p:sp>
        <p:nvSpPr>
          <p:cNvPr id="81" name="テキスト ボックス 80">
            <a:extLst>
              <a:ext uri="{FF2B5EF4-FFF2-40B4-BE49-F238E27FC236}">
                <a16:creationId xmlns:a16="http://schemas.microsoft.com/office/drawing/2014/main" id="{A27771A6-4924-A94B-B343-B3A672E94F28}"/>
              </a:ext>
            </a:extLst>
          </p:cNvPr>
          <p:cNvSpPr txBox="1"/>
          <p:nvPr/>
        </p:nvSpPr>
        <p:spPr>
          <a:xfrm>
            <a:off x="2191739" y="9677690"/>
            <a:ext cx="1238073" cy="646331"/>
          </a:xfrm>
          <a:prstGeom prst="rect">
            <a:avLst/>
          </a:prstGeom>
          <a:noFill/>
        </p:spPr>
        <p:txBody>
          <a:bodyPr wrap="square">
            <a:spAutoFit/>
          </a:bodyPr>
          <a:lstStyle/>
          <a:p>
            <a:pPr>
              <a:spcBef>
                <a:spcPts val="0"/>
              </a:spcBef>
              <a:defRPr/>
            </a:pPr>
            <a:r>
              <a:rPr lang="en-US" altLang="ja-JP" sz="900" dirty="0">
                <a:latin typeface="UD デジタル 教科書体 NK" panose="02020400000000000000" pitchFamily="18" charset="-128"/>
                <a:ea typeface="UD デジタル 教科書体 NK" panose="02020400000000000000" pitchFamily="18" charset="-128"/>
                <a:hlinkClick r:id="rId12"/>
              </a:rPr>
              <a:t>https://www.mext.go.jp/a_menu/shotou/mushouka/1292209.htm</a:t>
            </a:r>
            <a:endParaRPr lang="en-US" altLang="ja-JP" sz="900" dirty="0">
              <a:latin typeface="UD デジタル 教科書体 NK" panose="02020400000000000000" pitchFamily="18" charset="-128"/>
              <a:ea typeface="UD デジタル 教科書体 NK" panose="02020400000000000000" pitchFamily="18" charset="-128"/>
            </a:endParaRPr>
          </a:p>
        </p:txBody>
      </p:sp>
      <p:pic>
        <p:nvPicPr>
          <p:cNvPr id="83" name="図 82">
            <a:extLst>
              <a:ext uri="{FF2B5EF4-FFF2-40B4-BE49-F238E27FC236}">
                <a16:creationId xmlns:a16="http://schemas.microsoft.com/office/drawing/2014/main" id="{B681EE15-D020-C53D-B565-B1A789D0C71E}"/>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605701" y="9682338"/>
            <a:ext cx="683800" cy="683800"/>
          </a:xfrm>
          <a:prstGeom prst="rect">
            <a:avLst/>
          </a:prstGeom>
        </p:spPr>
      </p:pic>
      <p:sp>
        <p:nvSpPr>
          <p:cNvPr id="84" name="二等辺三角形 83">
            <a:extLst>
              <a:ext uri="{FF2B5EF4-FFF2-40B4-BE49-F238E27FC236}">
                <a16:creationId xmlns:a16="http://schemas.microsoft.com/office/drawing/2014/main" id="{74F27FEF-DD14-6098-2F67-34A661563D8D}"/>
              </a:ext>
            </a:extLst>
          </p:cNvPr>
          <p:cNvSpPr/>
          <p:nvPr/>
        </p:nvSpPr>
        <p:spPr>
          <a:xfrm rot="5400000">
            <a:off x="3371427" y="9938885"/>
            <a:ext cx="258020" cy="95830"/>
          </a:xfrm>
          <a:prstGeom prst="triangle">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0" name="テキスト ボックス 89">
            <a:extLst>
              <a:ext uri="{FF2B5EF4-FFF2-40B4-BE49-F238E27FC236}">
                <a16:creationId xmlns:a16="http://schemas.microsoft.com/office/drawing/2014/main" id="{10640146-9D2D-529E-CE5E-1ADD3454B9D4}"/>
              </a:ext>
            </a:extLst>
          </p:cNvPr>
          <p:cNvSpPr txBox="1"/>
          <p:nvPr/>
        </p:nvSpPr>
        <p:spPr>
          <a:xfrm>
            <a:off x="5226726" y="9677690"/>
            <a:ext cx="1250274" cy="646331"/>
          </a:xfrm>
          <a:prstGeom prst="rect">
            <a:avLst/>
          </a:prstGeom>
          <a:noFill/>
        </p:spPr>
        <p:txBody>
          <a:bodyPr wrap="square">
            <a:spAutoFit/>
          </a:bodyPr>
          <a:lstStyle/>
          <a:p>
            <a:pPr>
              <a:spcBef>
                <a:spcPts val="0"/>
              </a:spcBef>
              <a:defRPr/>
            </a:pPr>
            <a:r>
              <a:rPr lang="en-US" altLang="ja-JP" sz="900" dirty="0">
                <a:latin typeface="UD デジタル 教科書体 NK" panose="02020400000000000000" pitchFamily="18" charset="-128"/>
                <a:ea typeface="UD デジタル 教科書体 NK" panose="02020400000000000000" pitchFamily="18" charset="-128"/>
                <a:hlinkClick r:id="rId14"/>
              </a:rPr>
              <a:t>https://www.mext.go.jp/a_menu/shotou/mushouka/1292214.htm</a:t>
            </a:r>
            <a:endParaRPr lang="en-US" altLang="ja-JP" sz="900" dirty="0">
              <a:latin typeface="UD デジタル 教科書体 NK" panose="02020400000000000000" pitchFamily="18" charset="-128"/>
              <a:ea typeface="UD デジタル 教科書体 NK" panose="02020400000000000000" pitchFamily="18" charset="-128"/>
            </a:endParaRPr>
          </a:p>
        </p:txBody>
      </p:sp>
      <p:pic>
        <p:nvPicPr>
          <p:cNvPr id="91" name="図 90">
            <a:extLst>
              <a:ext uri="{FF2B5EF4-FFF2-40B4-BE49-F238E27FC236}">
                <a16:creationId xmlns:a16="http://schemas.microsoft.com/office/drawing/2014/main" id="{65CF105C-FD75-D936-B40A-7183F9561DA9}"/>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6622235" y="9682548"/>
            <a:ext cx="683590" cy="683590"/>
          </a:xfrm>
          <a:prstGeom prst="rect">
            <a:avLst/>
          </a:prstGeom>
        </p:spPr>
      </p:pic>
      <p:sp>
        <p:nvSpPr>
          <p:cNvPr id="92" name="二等辺三角形 91">
            <a:extLst>
              <a:ext uri="{FF2B5EF4-FFF2-40B4-BE49-F238E27FC236}">
                <a16:creationId xmlns:a16="http://schemas.microsoft.com/office/drawing/2014/main" id="{367994EF-1C25-ED0B-734B-7A899ACDAEDA}"/>
              </a:ext>
            </a:extLst>
          </p:cNvPr>
          <p:cNvSpPr/>
          <p:nvPr/>
        </p:nvSpPr>
        <p:spPr>
          <a:xfrm rot="5400000">
            <a:off x="6398650" y="9938885"/>
            <a:ext cx="258020" cy="95830"/>
          </a:xfrm>
          <a:prstGeom prst="triangle">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2" name="図 1">
            <a:extLst>
              <a:ext uri="{FF2B5EF4-FFF2-40B4-BE49-F238E27FC236}">
                <a16:creationId xmlns:a16="http://schemas.microsoft.com/office/drawing/2014/main" id="{E5C74521-4BC0-6B2F-DC0D-AAFD9D828485}"/>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2171418" y="7135580"/>
            <a:ext cx="891955" cy="891955"/>
          </a:xfrm>
          <a:prstGeom prst="rect">
            <a:avLst/>
          </a:prstGeom>
        </p:spPr>
      </p:pic>
    </p:spTree>
    <p:extLst>
      <p:ext uri="{BB962C8B-B14F-4D97-AF65-F5344CB8AC3E}">
        <p14:creationId xmlns:p14="http://schemas.microsoft.com/office/powerpoint/2010/main" val="254052629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1759</Words>
  <Application>Microsoft Office PowerPoint</Application>
  <PresentationFormat>ユーザー設定</PresentationFormat>
  <Paragraphs>157</Paragraphs>
  <Slides>3</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3</vt:i4>
      </vt:variant>
    </vt:vector>
  </HeadingPairs>
  <TitlesOfParts>
    <vt:vector size="13" baseType="lpstr">
      <vt:lpstr>UD デジタル 教科書体 NK</vt:lpstr>
      <vt:lpstr>UD デジタル 教科書体 NP</vt:lpstr>
      <vt:lpstr>UD デジタル 教科書体 N-R</vt:lpstr>
      <vt:lpstr>メイリオ</vt:lpstr>
      <vt:lpstr>游ゴシック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2025-04-08T10:26:45Z</dcterms:created>
  <dcterms:modified xsi:type="dcterms:W3CDTF">2025-04-08T10:27:18Z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2025-04-08T10:27:17Z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252b3fd3-a047-4d09-88f4-b03f6e68bcd6</vt:lpwstr>
  </property>
  <property fmtid="{D5CDD505-2E9C-101B-9397-08002B2CF9AE}" pid="8" name="MSIP_Label_d899a617-f30e-4fb8-b81c-fb6d0b94ac5b_ContentBits">
    <vt:lpwstr>0</vt:lpwstr>
  </property>
  <property fmtid="{D5CDD505-2E9C-101B-9397-08002B2CF9AE}" pid="9" name="MSIP_Label_d899a617-f30e-4fb8-b81c-fb6d0b94ac5b_Tag">
    <vt:lpwstr>10, 3, 0, 1</vt:lpwstr>
  </property>
</Properties>
</file>